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customXml/itemProps4.xml" ContentType="application/vnd.openxmlformats-officedocument.customXml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411" r:id="rId5"/>
  </p:sldMasterIdLst>
  <p:notesMasterIdLst>
    <p:notesMasterId r:id="rId21"/>
  </p:notesMasterIdLst>
  <p:handoutMasterIdLst>
    <p:handoutMasterId r:id="rId22"/>
  </p:handoutMasterIdLst>
  <p:sldIdLst>
    <p:sldId id="1698" r:id="rId6"/>
    <p:sldId id="1739" r:id="rId7"/>
    <p:sldId id="1834" r:id="rId8"/>
    <p:sldId id="1815" r:id="rId9"/>
    <p:sldId id="1845" r:id="rId10"/>
    <p:sldId id="1846" r:id="rId11"/>
    <p:sldId id="1847" r:id="rId12"/>
    <p:sldId id="1848" r:id="rId13"/>
    <p:sldId id="1849" r:id="rId14"/>
    <p:sldId id="1850" r:id="rId15"/>
    <p:sldId id="1851" r:id="rId16"/>
    <p:sldId id="1852" r:id="rId17"/>
    <p:sldId id="1853" r:id="rId18"/>
    <p:sldId id="1854" r:id="rId19"/>
    <p:sldId id="1833" r:id="rId20"/>
  </p:sldIdLst>
  <p:sldSz cx="9144000" cy="6858000" type="screen4x3"/>
  <p:notesSz cx="6858000" cy="9144000"/>
  <p:defaultTextStyle>
    <a:defPPr>
      <a:defRPr lang="en-US"/>
    </a:defPPr>
    <a:lvl1pPr algn="l" rtl="0" fontAlgn="base">
      <a:spcBef>
        <a:spcPct val="0"/>
      </a:spcBef>
      <a:spcAft>
        <a:spcPct val="0"/>
      </a:spcAft>
      <a:defRPr kern="1200">
        <a:solidFill>
          <a:schemeClr val="tx2"/>
        </a:solidFill>
        <a:latin typeface="Verdana" pitchFamily="34" charset="0"/>
        <a:ea typeface="+mn-ea"/>
        <a:cs typeface="Arial" pitchFamily="34" charset="0"/>
      </a:defRPr>
    </a:lvl1pPr>
    <a:lvl2pPr marL="457200" algn="l" rtl="0" fontAlgn="base">
      <a:spcBef>
        <a:spcPct val="0"/>
      </a:spcBef>
      <a:spcAft>
        <a:spcPct val="0"/>
      </a:spcAft>
      <a:defRPr kern="1200">
        <a:solidFill>
          <a:schemeClr val="tx2"/>
        </a:solidFill>
        <a:latin typeface="Verdana" pitchFamily="34" charset="0"/>
        <a:ea typeface="+mn-ea"/>
        <a:cs typeface="Arial" pitchFamily="34" charset="0"/>
      </a:defRPr>
    </a:lvl2pPr>
    <a:lvl3pPr marL="914400" algn="l" rtl="0" fontAlgn="base">
      <a:spcBef>
        <a:spcPct val="0"/>
      </a:spcBef>
      <a:spcAft>
        <a:spcPct val="0"/>
      </a:spcAft>
      <a:defRPr kern="1200">
        <a:solidFill>
          <a:schemeClr val="tx2"/>
        </a:solidFill>
        <a:latin typeface="Verdana" pitchFamily="34" charset="0"/>
        <a:ea typeface="+mn-ea"/>
        <a:cs typeface="Arial" pitchFamily="34" charset="0"/>
      </a:defRPr>
    </a:lvl3pPr>
    <a:lvl4pPr marL="1371600" algn="l" rtl="0" fontAlgn="base">
      <a:spcBef>
        <a:spcPct val="0"/>
      </a:spcBef>
      <a:spcAft>
        <a:spcPct val="0"/>
      </a:spcAft>
      <a:defRPr kern="1200">
        <a:solidFill>
          <a:schemeClr val="tx2"/>
        </a:solidFill>
        <a:latin typeface="Verdana" pitchFamily="34" charset="0"/>
        <a:ea typeface="+mn-ea"/>
        <a:cs typeface="Arial" pitchFamily="34" charset="0"/>
      </a:defRPr>
    </a:lvl4pPr>
    <a:lvl5pPr marL="1828800" algn="l" rtl="0" fontAlgn="base">
      <a:spcBef>
        <a:spcPct val="0"/>
      </a:spcBef>
      <a:spcAft>
        <a:spcPct val="0"/>
      </a:spcAft>
      <a:defRPr kern="1200">
        <a:solidFill>
          <a:schemeClr val="tx2"/>
        </a:solidFill>
        <a:latin typeface="Verdana" pitchFamily="34" charset="0"/>
        <a:ea typeface="+mn-ea"/>
        <a:cs typeface="Arial" pitchFamily="34" charset="0"/>
      </a:defRPr>
    </a:lvl5pPr>
    <a:lvl6pPr marL="2286000" algn="l" defTabSz="914400" rtl="0" eaLnBrk="1" latinLnBrk="0" hangingPunct="1">
      <a:defRPr kern="1200">
        <a:solidFill>
          <a:schemeClr val="tx2"/>
        </a:solidFill>
        <a:latin typeface="Verdana" pitchFamily="34" charset="0"/>
        <a:ea typeface="+mn-ea"/>
        <a:cs typeface="Arial" pitchFamily="34" charset="0"/>
      </a:defRPr>
    </a:lvl6pPr>
    <a:lvl7pPr marL="2743200" algn="l" defTabSz="914400" rtl="0" eaLnBrk="1" latinLnBrk="0" hangingPunct="1">
      <a:defRPr kern="1200">
        <a:solidFill>
          <a:schemeClr val="tx2"/>
        </a:solidFill>
        <a:latin typeface="Verdana" pitchFamily="34" charset="0"/>
        <a:ea typeface="+mn-ea"/>
        <a:cs typeface="Arial" pitchFamily="34" charset="0"/>
      </a:defRPr>
    </a:lvl7pPr>
    <a:lvl8pPr marL="3200400" algn="l" defTabSz="914400" rtl="0" eaLnBrk="1" latinLnBrk="0" hangingPunct="1">
      <a:defRPr kern="1200">
        <a:solidFill>
          <a:schemeClr val="tx2"/>
        </a:solidFill>
        <a:latin typeface="Verdana" pitchFamily="34" charset="0"/>
        <a:ea typeface="+mn-ea"/>
        <a:cs typeface="Arial" pitchFamily="34" charset="0"/>
      </a:defRPr>
    </a:lvl8pPr>
    <a:lvl9pPr marL="3657600" algn="l" defTabSz="914400" rtl="0" eaLnBrk="1" latinLnBrk="0" hangingPunct="1">
      <a:defRPr kern="1200">
        <a:solidFill>
          <a:schemeClr val="tx2"/>
        </a:solidFill>
        <a:latin typeface="Verdana" pitchFamily="34" charset="0"/>
        <a:ea typeface="+mn-ea"/>
        <a:cs typeface="Arial"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d Groden" initials="EG" lastIdx="277" clrIdx="0"/>
  <p:cmAuthor id="1" name="Lenovo User" initials="LU" lastIdx="1" clrIdx="1"/>
  <p:cmAuthor id="2" name="Graphics 3" initials="G3" lastIdx="0" clrIdx="2"/>
  <p:cmAuthor id="3" name="PJ Landwehrle" initials="PJ" lastIdx="10" clrIdx="3"/>
  <p:cmAuthor id="4" name="Steve Thorne" initials="spt" lastIdx="2"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AEEF"/>
    <a:srgbClr val="909497"/>
    <a:srgbClr val="0071C5"/>
    <a:srgbClr val="FF3300"/>
    <a:srgbClr val="FF00FF"/>
    <a:srgbClr val="FF5C00"/>
    <a:srgbClr val="000000"/>
    <a:srgbClr val="FFFFFF"/>
    <a:srgbClr val="00FF00"/>
    <a:srgbClr val="DA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591" autoAdjust="0"/>
    <p:restoredTop sz="68100" autoAdjust="0"/>
  </p:normalViewPr>
  <p:slideViewPr>
    <p:cSldViewPr snapToObjects="1">
      <p:cViewPr varScale="1">
        <p:scale>
          <a:sx n="80" d="100"/>
          <a:sy n="80" d="100"/>
        </p:scale>
        <p:origin x="-1104" y="-78"/>
      </p:cViewPr>
      <p:guideLst>
        <p:guide orient="horz" pos="197"/>
        <p:guide orient="horz" pos="839"/>
        <p:guide pos="288"/>
        <p:guide pos="5520"/>
      </p:guideLst>
    </p:cSldViewPr>
  </p:slideViewPr>
  <p:outlineViewPr>
    <p:cViewPr>
      <p:scale>
        <a:sx n="33" d="100"/>
        <a:sy n="33" d="100"/>
      </p:scale>
      <p:origin x="0" y="4770"/>
    </p:cViewPr>
  </p:outlineViewPr>
  <p:notesTextViewPr>
    <p:cViewPr>
      <p:scale>
        <a:sx n="100" d="100"/>
        <a:sy n="100" d="100"/>
      </p:scale>
      <p:origin x="0" y="0"/>
    </p:cViewPr>
  </p:notesTextViewPr>
  <p:sorterViewPr>
    <p:cViewPr>
      <p:scale>
        <a:sx n="70" d="100"/>
        <a:sy n="70" d="100"/>
      </p:scale>
      <p:origin x="0" y="0"/>
    </p:cViewPr>
  </p:sorterViewPr>
  <p:notesViewPr>
    <p:cSldViewPr snapToObjects="1">
      <p:cViewPr>
        <p:scale>
          <a:sx n="130" d="100"/>
          <a:sy n="130" d="100"/>
        </p:scale>
        <p:origin x="-2082" y="118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C3C8BA1-48F4-49F5-A411-CE39FB17D952}" type="datetimeFigureOut">
              <a:rPr lang="en-US" smtClean="0"/>
              <a:pPr/>
              <a:t>3/9/2012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6A6ECEF-188A-4BBC-85C3-4BF4B5A9A098}" type="slidenum">
              <a:rPr lang="en-US" smtClean="0"/>
              <a:pPr/>
              <a:t>‹#›</a:t>
            </a:fld>
            <a:endParaRPr lang="en-US"/>
          </a:p>
        </p:txBody>
      </p:sp>
    </p:spTree>
    <p:extLst>
      <p:ext uri="{BB962C8B-B14F-4D97-AF65-F5344CB8AC3E}">
        <p14:creationId xmlns:p14="http://schemas.microsoft.com/office/powerpoint/2010/main" xmlns="" val="31336253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24" name="Rectangle 4"/>
          <p:cNvSpPr>
            <a:spLocks noGrp="1" noRot="1" noChangeAspect="1" noChangeArrowheads="1" noTextEdit="1"/>
          </p:cNvSpPr>
          <p:nvPr>
            <p:ph type="sldImg" idx="2"/>
          </p:nvPr>
        </p:nvSpPr>
        <p:spPr bwMode="auto">
          <a:xfrm>
            <a:off x="1447800" y="685800"/>
            <a:ext cx="3962400" cy="29718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3886199"/>
            <a:ext cx="5486400" cy="47990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lnSpc>
                <a:spcPct val="100000"/>
              </a:lnSpc>
              <a:spcBef>
                <a:spcPct val="0"/>
              </a:spcBef>
              <a:defRPr sz="1200">
                <a:solidFill>
                  <a:schemeClr val="tx1"/>
                </a:solidFill>
                <a:latin typeface="Arial" pitchFamily="34" charset="0"/>
                <a:cs typeface="+mn-cs"/>
              </a:defRPr>
            </a:lvl1pPr>
          </a:lstStyle>
          <a:p>
            <a:pPr>
              <a:defRPr/>
            </a:pPr>
            <a:fld id="{77C0CBC6-3900-4B28-947B-ECA0BC3FEA69}" type="slidenum">
              <a:rPr lang="en-US"/>
              <a:pPr>
                <a:defRPr/>
              </a:pPr>
              <a:t>‹#›</a:t>
            </a:fld>
            <a:endParaRPr lang="en-US"/>
          </a:p>
        </p:txBody>
      </p:sp>
    </p:spTree>
    <p:extLst>
      <p:ext uri="{BB962C8B-B14F-4D97-AF65-F5344CB8AC3E}">
        <p14:creationId xmlns:p14="http://schemas.microsoft.com/office/powerpoint/2010/main" xmlns="" val="1619301541"/>
      </p:ext>
    </p:extLst>
  </p:cSld>
  <p:clrMap bg1="lt1" tx1="dk1" bg2="lt2" tx2="dk2" accent1="accent1" accent2="accent2" accent3="accent3" accent4="accent4" accent5="accent5" accent6="accent6" hlink="hlink" folHlink="folHlink"/>
  <p:notesStyle>
    <a:lvl1pPr marL="0" indent="0" algn="l" rtl="0" eaLnBrk="0" fontAlgn="base" hangingPunct="0">
      <a:spcBef>
        <a:spcPts val="1000"/>
      </a:spcBef>
      <a:spcAft>
        <a:spcPct val="0"/>
      </a:spcAft>
      <a:tabLst/>
      <a:defRPr sz="800" kern="1200">
        <a:solidFill>
          <a:schemeClr val="tx1"/>
        </a:solidFill>
        <a:latin typeface="Verdana" pitchFamily="34" charset="0"/>
        <a:ea typeface="Verdana" pitchFamily="34" charset="0"/>
        <a:cs typeface="Verdana" pitchFamily="34" charset="0"/>
      </a:defRPr>
    </a:lvl1pPr>
    <a:lvl2pPr marL="0" indent="0" algn="l" rtl="0" eaLnBrk="0" fontAlgn="base" hangingPunct="0">
      <a:spcBef>
        <a:spcPts val="1000"/>
      </a:spcBef>
      <a:spcAft>
        <a:spcPct val="0"/>
      </a:spcAft>
      <a:tabLst/>
      <a:defRPr sz="800" kern="1200">
        <a:solidFill>
          <a:schemeClr val="tx1"/>
        </a:solidFill>
        <a:latin typeface="Verdana" pitchFamily="34" charset="0"/>
        <a:ea typeface="Verdana" pitchFamily="34" charset="0"/>
        <a:cs typeface="Verdana" pitchFamily="34" charset="0"/>
      </a:defRPr>
    </a:lvl2pPr>
    <a:lvl3pPr marL="0" indent="0" algn="l" rtl="0" eaLnBrk="0" fontAlgn="base" hangingPunct="0">
      <a:spcBef>
        <a:spcPts val="1000"/>
      </a:spcBef>
      <a:spcAft>
        <a:spcPct val="0"/>
      </a:spcAft>
      <a:tabLst/>
      <a:defRPr sz="800" kern="1200">
        <a:solidFill>
          <a:schemeClr val="tx1"/>
        </a:solidFill>
        <a:latin typeface="Verdana" pitchFamily="34" charset="0"/>
        <a:ea typeface="Verdana" pitchFamily="34" charset="0"/>
        <a:cs typeface="Verdana" pitchFamily="34" charset="0"/>
      </a:defRPr>
    </a:lvl3pPr>
    <a:lvl4pPr marL="0" indent="0" algn="l" rtl="0" eaLnBrk="0" fontAlgn="base" hangingPunct="0">
      <a:spcBef>
        <a:spcPts val="1000"/>
      </a:spcBef>
      <a:spcAft>
        <a:spcPct val="0"/>
      </a:spcAft>
      <a:tabLst/>
      <a:defRPr sz="800" kern="1200">
        <a:solidFill>
          <a:schemeClr val="tx1"/>
        </a:solidFill>
        <a:latin typeface="Verdana" pitchFamily="34" charset="0"/>
        <a:ea typeface="Verdana" pitchFamily="34" charset="0"/>
        <a:cs typeface="Verdana" pitchFamily="34" charset="0"/>
      </a:defRPr>
    </a:lvl4pPr>
    <a:lvl5pPr marL="0" indent="0" algn="l" rtl="0" eaLnBrk="0" fontAlgn="base" hangingPunct="0">
      <a:spcBef>
        <a:spcPts val="1000"/>
      </a:spcBef>
      <a:spcAft>
        <a:spcPct val="0"/>
      </a:spcAft>
      <a:tabLst/>
      <a:defRPr sz="800" kern="1200">
        <a:solidFill>
          <a:schemeClr val="tx1"/>
        </a:solidFill>
        <a:latin typeface="Verdana" pitchFamily="34" charset="0"/>
        <a:ea typeface="Verdana" pitchFamily="34" charset="0"/>
        <a:cs typeface="Verdana"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2"/>
          <p:cNvSpPr>
            <a:spLocks noGrp="1" noRot="1" noChangeAspect="1" noChangeArrowheads="1" noTextEdit="1"/>
          </p:cNvSpPr>
          <p:nvPr>
            <p:ph type="sldImg"/>
          </p:nvPr>
        </p:nvSpPr>
        <p:spPr>
          <a:xfrm>
            <a:off x="1447800" y="685800"/>
            <a:ext cx="3962400" cy="2971800"/>
          </a:xfrm>
          <a:ln/>
        </p:spPr>
      </p:sp>
      <p:sp>
        <p:nvSpPr>
          <p:cNvPr id="13414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Points:</a:t>
            </a:r>
          </a:p>
          <a:p>
            <a:pPr marL="174625" indent="-174625">
              <a:buFont typeface="+mj-lt"/>
              <a:buAutoNum type="arabicPeriod"/>
            </a:pPr>
            <a:r>
              <a:rPr lang="en-US" dirty="0"/>
              <a:t>Intel</a:t>
            </a:r>
            <a:r>
              <a:rPr lang="en-US" baseline="30000" dirty="0"/>
              <a:t>®</a:t>
            </a:r>
            <a:r>
              <a:rPr lang="en-US" dirty="0"/>
              <a:t> Trusted Execution Technology (</a:t>
            </a:r>
            <a:r>
              <a:rPr lang="en-US" dirty="0" smtClean="0"/>
              <a:t>Intel TXT), Intel </a:t>
            </a:r>
            <a:r>
              <a:rPr lang="en-US" dirty="0"/>
              <a:t>Virtualization Technology </a:t>
            </a:r>
            <a:r>
              <a:rPr lang="en-US" dirty="0" smtClean="0"/>
              <a:t>(Intel </a:t>
            </a:r>
            <a:r>
              <a:rPr lang="en-US" dirty="0"/>
              <a:t>VT), </a:t>
            </a:r>
            <a:r>
              <a:rPr lang="en-US" dirty="0" smtClean="0"/>
              <a:t/>
            </a:r>
            <a:br>
              <a:rPr lang="en-US" dirty="0" smtClean="0"/>
            </a:br>
            <a:r>
              <a:rPr lang="en-US" dirty="0" smtClean="0"/>
              <a:t>and Intel </a:t>
            </a:r>
            <a:r>
              <a:rPr lang="en-US" dirty="0"/>
              <a:t>Advanced Encryption Standard New Instructions (</a:t>
            </a:r>
            <a:r>
              <a:rPr lang="en-US" dirty="0" smtClean="0"/>
              <a:t>Intel AES-NI) are </a:t>
            </a:r>
            <a:r>
              <a:rPr lang="en-US" dirty="0"/>
              <a:t>technologies already on all the latest Intel Xeon processors and now built into the Intel Xeon processor E5 family. </a:t>
            </a:r>
          </a:p>
          <a:p>
            <a:pPr marL="174625" indent="-174625">
              <a:buFont typeface="+mj-lt"/>
              <a:buAutoNum type="arabicPeriod"/>
            </a:pPr>
            <a:r>
              <a:rPr lang="en-US" dirty="0"/>
              <a:t>Intel TXT builds protection of data and platform into the chip; Intel AES-NI accelerates encryption without a performance tax</a:t>
            </a:r>
            <a:r>
              <a:rPr lang="en-US" dirty="0" smtClean="0"/>
              <a:t>.</a:t>
            </a:r>
            <a:endParaRPr lang="en-US" dirty="0"/>
          </a:p>
          <a:p>
            <a:r>
              <a:rPr lang="en-US" b="1" dirty="0"/>
              <a:t>Notes:</a:t>
            </a:r>
          </a:p>
          <a:p>
            <a:r>
              <a:rPr lang="en-US" dirty="0"/>
              <a:t>Intel TXT, Intel VT, and Intel AES-NI are technologies on all the latest Intel Xeon processors—and now they are </a:t>
            </a:r>
            <a:r>
              <a:rPr lang="en-US" dirty="0" smtClean="0"/>
              <a:t>built in </a:t>
            </a:r>
            <a:r>
              <a:rPr lang="en-US" dirty="0"/>
              <a:t>to the Intel Xeon processor E5 family. Both technologies build security directly into the hardware, increasing protection of data and platform, so that we gain the ability to better and more efficiently protect both. Intel TXT and Intel VT work together to isolate workloads and help address an emerging class of threats—rootkit attacks. </a:t>
            </a:r>
            <a:r>
              <a:rPr lang="en-US" dirty="0" smtClean="0"/>
              <a:t>And </a:t>
            </a:r>
            <a:r>
              <a:rPr lang="en-US" dirty="0"/>
              <a:t>faster and stronger encryption capabilities of Intel AES-NI help protect data in the case of a breach. </a:t>
            </a:r>
          </a:p>
          <a:p>
            <a:r>
              <a:rPr lang="en-US" dirty="0"/>
              <a:t>Intel TXT and Intel VT </a:t>
            </a:r>
            <a:r>
              <a:rPr lang="en-US" dirty="0" smtClean="0"/>
              <a:t>address </a:t>
            </a:r>
            <a:r>
              <a:rPr lang="en-US" dirty="0"/>
              <a:t>a critical security need for all server deployments, especially virtualized and cloud-based use models. </a:t>
            </a:r>
            <a:r>
              <a:rPr lang="en-US" dirty="0" smtClean="0"/>
              <a:t>They </a:t>
            </a:r>
            <a:r>
              <a:rPr lang="en-US" dirty="0"/>
              <a:t>work together to isolate workloads and system execution from launch through runtime to help reduce the attack surfaces of shared environments. Intel TXT also helps provide assurances of platform integrity through the enforcement of platform trust in which a “known good” software environment is in control of the platform. This enforcement of trust allows for new use models, such as </a:t>
            </a:r>
            <a:r>
              <a:rPr lang="en-US" dirty="0" smtClean="0"/>
              <a:t>creating </a:t>
            </a:r>
            <a:r>
              <a:rPr lang="en-US" dirty="0"/>
              <a:t>pools of platforms with trusted hypervisors and using platform trust status to constrain migration of sensitive </a:t>
            </a:r>
            <a:r>
              <a:rPr lang="en-US" dirty="0" smtClean="0"/>
              <a:t>virtual machines (VMs) </a:t>
            </a:r>
            <a:r>
              <a:rPr lang="en-US" dirty="0"/>
              <a:t>or workloads—allowing only moves to other trusted platforms. </a:t>
            </a:r>
            <a:r>
              <a:rPr lang="en-US" dirty="0" smtClean="0"/>
              <a:t>This </a:t>
            </a:r>
            <a:r>
              <a:rPr lang="en-US" dirty="0"/>
              <a:t>raises the protection profile of critical data. Intel TXT also provides data to security information event management (SIEM) solutions, easing compliance and audit efforts</a:t>
            </a:r>
            <a:r>
              <a:rPr lang="en-US" dirty="0" smtClean="0"/>
              <a:t>.</a:t>
            </a:r>
            <a:endParaRPr lang="en-US" dirty="0"/>
          </a:p>
          <a:p>
            <a:r>
              <a:rPr lang="en-US" dirty="0"/>
              <a:t>Intel AES-NI is a set of instructions for encrypting data. There are </a:t>
            </a:r>
            <a:r>
              <a:rPr lang="en-US" dirty="0" smtClean="0"/>
              <a:t>seven </a:t>
            </a:r>
            <a:r>
              <a:rPr lang="en-US" dirty="0"/>
              <a:t>new instructions in the </a:t>
            </a:r>
            <a:r>
              <a:rPr lang="en-US" dirty="0" smtClean="0"/>
              <a:t>Intel Xeon </a:t>
            </a:r>
            <a:r>
              <a:rPr lang="en-US" dirty="0"/>
              <a:t>5600 series processor that target some of the more complex and compute-expensive encryption, decryption, key </a:t>
            </a:r>
            <a:r>
              <a:rPr lang="en-US" dirty="0" smtClean="0"/>
              <a:t>expansion, </a:t>
            </a:r>
            <a:r>
              <a:rPr lang="en-US" dirty="0"/>
              <a:t>and multiplication steps that enhance the performance and efficiency of these operations. </a:t>
            </a:r>
            <a:r>
              <a:rPr lang="en-US" dirty="0" smtClean="0"/>
              <a:t>These </a:t>
            </a:r>
            <a:r>
              <a:rPr lang="en-US" dirty="0"/>
              <a:t>instructions can accelerate encryption up to </a:t>
            </a:r>
            <a:r>
              <a:rPr lang="en-US" dirty="0" smtClean="0"/>
              <a:t>10X―dramatically </a:t>
            </a:r>
            <a:r>
              <a:rPr lang="en-US" dirty="0"/>
              <a:t>reducing any performance penalties from encryption and therefore making it more usable and encouraging pervasive data encryption.</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r>
              <a:rPr lang="en-US" dirty="0" smtClean="0"/>
              <a:t>9</a:t>
            </a:r>
            <a:endParaRPr lang="en-US" dirty="0"/>
          </a:p>
        </p:txBody>
      </p:sp>
    </p:spTree>
    <p:extLst>
      <p:ext uri="{BB962C8B-B14F-4D97-AF65-F5344CB8AC3E}">
        <p14:creationId xmlns:p14="http://schemas.microsoft.com/office/powerpoint/2010/main" xmlns="" val="3141526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700" b="1" dirty="0"/>
              <a:t>Key Points:</a:t>
            </a:r>
          </a:p>
          <a:p>
            <a:pPr marL="174625" indent="-174625">
              <a:buFont typeface="+mj-lt"/>
              <a:buAutoNum type="arabicPeriod"/>
            </a:pPr>
            <a:r>
              <a:rPr lang="en-US" sz="700" dirty="0"/>
              <a:t>Intel</a:t>
            </a:r>
            <a:r>
              <a:rPr lang="en-US" sz="700" baseline="30000" dirty="0"/>
              <a:t>®</a:t>
            </a:r>
            <a:r>
              <a:rPr lang="en-US" sz="700" dirty="0"/>
              <a:t> Node </a:t>
            </a:r>
            <a:r>
              <a:rPr lang="en-US" sz="700" dirty="0" smtClean="0"/>
              <a:t>Manager </a:t>
            </a:r>
            <a:r>
              <a:rPr lang="en-US" sz="700" dirty="0"/>
              <a:t>provides tools to control system </a:t>
            </a:r>
            <a:r>
              <a:rPr lang="en-US" sz="700" dirty="0" smtClean="0"/>
              <a:t>power, </a:t>
            </a:r>
            <a:r>
              <a:rPr lang="en-US" sz="700" dirty="0"/>
              <a:t>enabling </a:t>
            </a:r>
            <a:r>
              <a:rPr lang="en-US" sz="700" dirty="0" smtClean="0"/>
              <a:t>much greater rack </a:t>
            </a:r>
            <a:r>
              <a:rPr lang="en-US" sz="700" dirty="0"/>
              <a:t>density.</a:t>
            </a:r>
          </a:p>
          <a:p>
            <a:pPr marL="174625" indent="-174625">
              <a:buFont typeface="+mj-lt"/>
              <a:buAutoNum type="arabicPeriod"/>
            </a:pPr>
            <a:r>
              <a:rPr lang="en-US" sz="700" dirty="0" smtClean="0"/>
              <a:t>Intel </a:t>
            </a:r>
            <a:r>
              <a:rPr lang="en-US" sz="700" dirty="0"/>
              <a:t>Data Center </a:t>
            </a:r>
            <a:r>
              <a:rPr lang="en-US" sz="700" dirty="0" smtClean="0"/>
              <a:t>Manager </a:t>
            </a:r>
            <a:r>
              <a:rPr lang="en-US" sz="700" dirty="0"/>
              <a:t>builds on this control to enable data </a:t>
            </a:r>
            <a:r>
              <a:rPr lang="en-US" sz="700" dirty="0" smtClean="0"/>
              <a:t>center–wide policies</a:t>
            </a:r>
            <a:endParaRPr lang="en-US" sz="700" dirty="0"/>
          </a:p>
          <a:p>
            <a:r>
              <a:rPr lang="en-US" sz="700" b="1" dirty="0"/>
              <a:t>Notes:</a:t>
            </a:r>
          </a:p>
          <a:p>
            <a:r>
              <a:rPr lang="en-US" sz="700" dirty="0"/>
              <a:t>Better power management is one way to reduce operational costs in the data center—a significant budget item. As part of overall performance gains, the </a:t>
            </a:r>
            <a:r>
              <a:rPr lang="en-US" sz="700" dirty="0" smtClean="0"/>
              <a:t>Intel </a:t>
            </a:r>
            <a:r>
              <a:rPr lang="en-US" sz="700" dirty="0"/>
              <a:t>Xeon</a:t>
            </a:r>
            <a:r>
              <a:rPr lang="en-US" sz="700" baseline="30000" dirty="0"/>
              <a:t>®</a:t>
            </a:r>
            <a:r>
              <a:rPr lang="en-US" sz="700" dirty="0"/>
              <a:t> processor E5 family provides energy performance gains per watt. Plus, the chip’s microarchitecture is designed to emphasize power reductions in both active and idle states</a:t>
            </a:r>
            <a:r>
              <a:rPr lang="en-US" sz="700" dirty="0" smtClean="0"/>
              <a:t>.</a:t>
            </a:r>
            <a:endParaRPr lang="en-US" sz="700" dirty="0"/>
          </a:p>
          <a:p>
            <a:r>
              <a:rPr lang="en-US" sz="700" dirty="0"/>
              <a:t>To improve idle power as well as best match power draw to processor use, the Intel Xeon processor </a:t>
            </a:r>
            <a:r>
              <a:rPr lang="en-US" sz="700" dirty="0" smtClean="0"/>
              <a:t>E5 </a:t>
            </a:r>
            <a:r>
              <a:rPr lang="en-US" sz="700" dirty="0"/>
              <a:t>family scales the memory, cache, </a:t>
            </a:r>
            <a:r>
              <a:rPr lang="en-US" sz="700" dirty="0" smtClean="0"/>
              <a:t>I/O, </a:t>
            </a:r>
            <a:r>
              <a:rPr lang="en-US" sz="700" dirty="0"/>
              <a:t>and other processor functions to support the compute </a:t>
            </a:r>
            <a:r>
              <a:rPr lang="en-US" sz="700" dirty="0" smtClean="0"/>
              <a:t>cores</a:t>
            </a:r>
            <a:r>
              <a:rPr lang="en-US" sz="700" dirty="0"/>
              <a:t>. That way the system only consumes power to provide the highest possible bandwidth when </a:t>
            </a:r>
            <a:r>
              <a:rPr lang="en-US" sz="700" dirty="0" smtClean="0"/>
              <a:t>the </a:t>
            </a:r>
            <a:r>
              <a:rPr lang="en-US" sz="700" dirty="0"/>
              <a:t>cores are in high demand. With less demand, the processor shifts down to a </a:t>
            </a:r>
            <a:r>
              <a:rPr lang="en-US" sz="700" dirty="0" smtClean="0"/>
              <a:t>high-efficiency</a:t>
            </a:r>
            <a:r>
              <a:rPr lang="en-US" sz="700" dirty="0"/>
              <a:t>, </a:t>
            </a:r>
            <a:r>
              <a:rPr lang="en-US" sz="700" dirty="0" smtClean="0"/>
              <a:t>lower-power </a:t>
            </a:r>
            <a:r>
              <a:rPr lang="en-US" sz="700" dirty="0"/>
              <a:t>state. </a:t>
            </a:r>
          </a:p>
          <a:p>
            <a:r>
              <a:rPr lang="en-US" sz="700" dirty="0"/>
              <a:t>The new processors also take advantage of other power technologies from Intel, such as integrated power gates, and have added in greater awareness of the running average power level (RAPL). This provides greater control and adaptability to power management tools</a:t>
            </a:r>
            <a:r>
              <a:rPr lang="en-US" sz="700" dirty="0" smtClean="0"/>
              <a:t>.</a:t>
            </a:r>
            <a:endParaRPr lang="en-US" sz="700" dirty="0"/>
          </a:p>
          <a:p>
            <a:r>
              <a:rPr lang="en-US" sz="700" dirty="0"/>
              <a:t>Intel Node Manager, power software built in to the Intel Xeon processor E5 </a:t>
            </a:r>
            <a:r>
              <a:rPr lang="en-US" sz="700" dirty="0" smtClean="0"/>
              <a:t>family, </a:t>
            </a:r>
            <a:r>
              <a:rPr lang="en-US" sz="700" dirty="0"/>
              <a:t>and Intel Data Center Manager, a software development kit (SDK) that ISVs and </a:t>
            </a:r>
            <a:r>
              <a:rPr lang="en-US" sz="700" dirty="0" smtClean="0"/>
              <a:t>OEMs </a:t>
            </a:r>
            <a:r>
              <a:rPr lang="en-US" sz="700" dirty="0"/>
              <a:t>integrate into their management </a:t>
            </a:r>
            <a:r>
              <a:rPr lang="en-US" sz="700" dirty="0" smtClean="0"/>
              <a:t>software, </a:t>
            </a:r>
            <a:r>
              <a:rPr lang="en-US" sz="700" dirty="0"/>
              <a:t>are additional solutions that can deliver power efficiency for real cost </a:t>
            </a:r>
            <a:r>
              <a:rPr lang="en-US" sz="700" dirty="0" smtClean="0"/>
              <a:t>savings</a:t>
            </a:r>
            <a:r>
              <a:rPr lang="en-US" sz="700" dirty="0"/>
              <a:t>.</a:t>
            </a:r>
          </a:p>
          <a:p>
            <a:r>
              <a:rPr lang="en-US" sz="700" dirty="0"/>
              <a:t>Intel Node Manager monitors each system’s power and thermal level and gives granular control of each system. </a:t>
            </a:r>
            <a:r>
              <a:rPr lang="en-US" sz="700" dirty="0" smtClean="0"/>
              <a:t>Using a third-party console, we </a:t>
            </a:r>
            <a:r>
              <a:rPr lang="en-US" sz="700" dirty="0"/>
              <a:t>can set policy at the rack level to limit node power so that the systems in aggregate never exceed the rack’s power budget. Managing power consumption at the individual server level reduces </a:t>
            </a:r>
            <a:r>
              <a:rPr lang="en-US" sz="700" dirty="0" smtClean="0"/>
              <a:t>overprovisioning </a:t>
            </a:r>
            <a:r>
              <a:rPr lang="en-US" sz="700" dirty="0"/>
              <a:t>of power and cooling to real usage conditions. Early adopters of Intel Node Manager have seen up to 40% improvements in rack density. Approximately 20 OEMs and </a:t>
            </a:r>
            <a:r>
              <a:rPr lang="en-US" sz="700" dirty="0" smtClean="0"/>
              <a:t>original design manufacturers (ODMs) </a:t>
            </a:r>
            <a:r>
              <a:rPr lang="en-US" sz="700" dirty="0"/>
              <a:t>already support Intel Node Manager</a:t>
            </a:r>
            <a:r>
              <a:rPr lang="en-US" sz="700" dirty="0" smtClean="0"/>
              <a:t>.</a:t>
            </a:r>
            <a:endParaRPr lang="en-US" sz="700" dirty="0"/>
          </a:p>
          <a:p>
            <a:r>
              <a:rPr lang="en-US" sz="700" dirty="0"/>
              <a:t>Beyond the rack level, Intel Data Center Manager, in partnership with </a:t>
            </a:r>
            <a:r>
              <a:rPr lang="en-US" sz="700" dirty="0" smtClean="0"/>
              <a:t>third-party </a:t>
            </a:r>
            <a:r>
              <a:rPr lang="en-US" sz="700" dirty="0"/>
              <a:t>management consoles, allows for even more automated control via IT policies. </a:t>
            </a:r>
            <a:r>
              <a:rPr lang="en-US" sz="700" dirty="0" smtClean="0"/>
              <a:t>Higher-level </a:t>
            </a:r>
            <a:r>
              <a:rPr lang="en-US" sz="700" dirty="0"/>
              <a:t>aggregation and control at the row or data center level </a:t>
            </a:r>
            <a:r>
              <a:rPr lang="en-US" sz="700" dirty="0" smtClean="0"/>
              <a:t>allow </a:t>
            </a:r>
            <a:r>
              <a:rPr lang="en-US" sz="700" dirty="0"/>
              <a:t>IT to manage power to fit within the power and cooling resources available and optimize productivity by deterministically managing power at the server, rack, </a:t>
            </a:r>
            <a:r>
              <a:rPr lang="en-US" sz="700" dirty="0" smtClean="0"/>
              <a:t>row, and </a:t>
            </a:r>
            <a:r>
              <a:rPr lang="en-US" sz="700" dirty="0"/>
              <a:t>data center levels. </a:t>
            </a:r>
            <a:r>
              <a:rPr lang="en-US" sz="700" dirty="0" smtClean="0"/>
              <a:t>These </a:t>
            </a:r>
            <a:r>
              <a:rPr lang="en-US" sz="700" dirty="0"/>
              <a:t>tools also provide the instrumentation to enable </a:t>
            </a:r>
            <a:r>
              <a:rPr lang="en-US" sz="700" dirty="0" smtClean="0"/>
              <a:t>power-based </a:t>
            </a:r>
            <a:r>
              <a:rPr lang="en-US" sz="700" dirty="0"/>
              <a:t>load balancing or load migration. </a:t>
            </a:r>
            <a:r>
              <a:rPr lang="en-US" sz="700" dirty="0" smtClean="0"/>
              <a:t>During a </a:t>
            </a:r>
            <a:r>
              <a:rPr lang="en-US" sz="700" dirty="0"/>
              <a:t>power event, data center power is automatically reduced to extend operations and minimize potential damage</a:t>
            </a:r>
            <a:r>
              <a:rPr lang="en-US" sz="700" dirty="0" smtClean="0"/>
              <a:t>.</a:t>
            </a:r>
            <a:endParaRPr lang="en-US" sz="700" dirty="0"/>
          </a:p>
        </p:txBody>
      </p:sp>
      <p:sp>
        <p:nvSpPr>
          <p:cNvPr id="4" name="Slide Number Placeholder 3"/>
          <p:cNvSpPr>
            <a:spLocks noGrp="1"/>
          </p:cNvSpPr>
          <p:nvPr>
            <p:ph type="sldNum" sz="quarter" idx="10"/>
          </p:nvPr>
        </p:nvSpPr>
        <p:spPr/>
        <p:txBody>
          <a:bodyPr/>
          <a:lstStyle/>
          <a:p>
            <a:pPr>
              <a:defRPr/>
            </a:pPr>
            <a:r>
              <a:rPr lang="en-US" dirty="0" smtClean="0"/>
              <a:t>10</a:t>
            </a:r>
            <a:endParaRPr lang="en-US" dirty="0"/>
          </a:p>
        </p:txBody>
      </p:sp>
    </p:spTree>
    <p:extLst>
      <p:ext uri="{BB962C8B-B14F-4D97-AF65-F5344CB8AC3E}">
        <p14:creationId xmlns:p14="http://schemas.microsoft.com/office/powerpoint/2010/main" xmlns="" val="1422590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points:</a:t>
            </a:r>
          </a:p>
          <a:p>
            <a:pPr marL="174625" indent="-174625">
              <a:buFont typeface="+mj-lt"/>
              <a:buAutoNum type="arabicPeriod"/>
            </a:pPr>
            <a:r>
              <a:rPr lang="en-US" dirty="0"/>
              <a:t>The new technologies built in to the Intel</a:t>
            </a:r>
            <a:r>
              <a:rPr lang="en-US" baseline="30000" dirty="0"/>
              <a:t>®</a:t>
            </a:r>
            <a:r>
              <a:rPr lang="en-US" dirty="0"/>
              <a:t> Xeon</a:t>
            </a:r>
            <a:r>
              <a:rPr lang="en-US" baseline="30000" dirty="0"/>
              <a:t>®</a:t>
            </a:r>
            <a:r>
              <a:rPr lang="en-US" dirty="0"/>
              <a:t> processor E5 family combine the major hardware-based advancements made by Intel in a single processor.</a:t>
            </a:r>
          </a:p>
          <a:p>
            <a:pPr marL="174625" indent="-174625">
              <a:buFont typeface="+mj-lt"/>
              <a:buAutoNum type="arabicPeriod"/>
            </a:pPr>
            <a:r>
              <a:rPr lang="en-US" dirty="0"/>
              <a:t>This platform has everything we need, but we can utilize the technology on our own time frame—depending on our internal priorities.</a:t>
            </a:r>
          </a:p>
          <a:p>
            <a:r>
              <a:rPr lang="en-US" b="1" dirty="0" smtClean="0"/>
              <a:t>Notes</a:t>
            </a:r>
            <a:r>
              <a:rPr lang="en-US" b="1" dirty="0"/>
              <a:t>:</a:t>
            </a:r>
          </a:p>
          <a:p>
            <a:r>
              <a:rPr lang="en-US" dirty="0"/>
              <a:t>All of these new capabilities combine to offer a better processor that combines high performance, optimized I/O, flexible power management, and robust security to meet the growing demands on our IT infrastructure. Support for integrated 10 </a:t>
            </a:r>
            <a:r>
              <a:rPr lang="en-US" dirty="0" err="1"/>
              <a:t>GbE</a:t>
            </a:r>
            <a:r>
              <a:rPr lang="en-US" dirty="0"/>
              <a:t> solutions can have a positive impact on TCO through simplified infrastructure and greater flexibility to evolve innovative services in the future. </a:t>
            </a:r>
          </a:p>
          <a:p>
            <a:r>
              <a:rPr lang="en-US" dirty="0" smtClean="0"/>
              <a:t>Performance </a:t>
            </a:r>
            <a:r>
              <a:rPr lang="en-US" dirty="0"/>
              <a:t>and technology advances alone will help us recover costs in terms of the flexibility they give us to respond better to business—for the changes we already know we want to make now and for the possibilities they open to us in the future.</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r>
              <a:rPr lang="en-US" dirty="0" smtClean="0"/>
              <a:t>11</a:t>
            </a:r>
            <a:endParaRPr lang="en-US" dirty="0"/>
          </a:p>
        </p:txBody>
      </p:sp>
    </p:spTree>
    <p:extLst>
      <p:ext uri="{BB962C8B-B14F-4D97-AF65-F5344CB8AC3E}">
        <p14:creationId xmlns:p14="http://schemas.microsoft.com/office/powerpoint/2010/main" xmlns="" val="1457000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eaLnBrk="1" hangingPunct="1">
              <a:lnSpc>
                <a:spcPct val="105000"/>
              </a:lnSpc>
              <a:defRPr/>
            </a:pPr>
            <a:r>
              <a:rPr lang="en-US" b="1" dirty="0"/>
              <a:t>Key points:</a:t>
            </a:r>
          </a:p>
          <a:p>
            <a:pPr marL="174625" lvl="0" indent="-174625" eaLnBrk="1" hangingPunct="1">
              <a:lnSpc>
                <a:spcPct val="105000"/>
              </a:lnSpc>
              <a:buAutoNum type="arabicPeriod"/>
            </a:pPr>
            <a:r>
              <a:rPr lang="en-US" dirty="0"/>
              <a:t>The </a:t>
            </a:r>
            <a:r>
              <a:rPr lang="en-US" dirty="0" smtClean="0"/>
              <a:t>Intel</a:t>
            </a:r>
            <a:r>
              <a:rPr lang="en-US" baseline="30000" dirty="0" smtClean="0"/>
              <a:t>®</a:t>
            </a:r>
            <a:r>
              <a:rPr lang="en-US" dirty="0"/>
              <a:t> </a:t>
            </a:r>
            <a:r>
              <a:rPr lang="en-US" dirty="0" smtClean="0"/>
              <a:t>Xeon</a:t>
            </a:r>
            <a:r>
              <a:rPr lang="en-US" baseline="30000" dirty="0" smtClean="0"/>
              <a:t>®</a:t>
            </a:r>
            <a:r>
              <a:rPr lang="en-US" dirty="0" smtClean="0"/>
              <a:t> </a:t>
            </a:r>
            <a:r>
              <a:rPr lang="en-US" dirty="0"/>
              <a:t>processor E5 family can reduce total cost of ownership by up to 66%.</a:t>
            </a:r>
          </a:p>
          <a:p>
            <a:pPr marL="174625" lvl="0" indent="-174625" eaLnBrk="1" hangingPunct="1">
              <a:lnSpc>
                <a:spcPct val="105000"/>
              </a:lnSpc>
              <a:buFontTx/>
              <a:buAutoNum type="arabicPeriod"/>
              <a:defRPr/>
            </a:pPr>
            <a:r>
              <a:rPr lang="en-US" dirty="0"/>
              <a:t>Including the cost of acquiring a new server, the total cost of </a:t>
            </a:r>
            <a:r>
              <a:rPr lang="en-US" dirty="0" smtClean="0"/>
              <a:t>ownership </a:t>
            </a:r>
            <a:r>
              <a:rPr lang="en-US" dirty="0"/>
              <a:t>of systems based on a new Intel Xeon processor E5-2600-based system is ~</a:t>
            </a:r>
            <a:r>
              <a:rPr lang="en-US" dirty="0" smtClean="0"/>
              <a:t>66% </a:t>
            </a:r>
            <a:r>
              <a:rPr lang="en-US" dirty="0"/>
              <a:t>reduction over four years vs</a:t>
            </a:r>
            <a:r>
              <a:rPr lang="en-US" dirty="0" smtClean="0"/>
              <a:t>. </a:t>
            </a:r>
            <a:r>
              <a:rPr lang="en-US" dirty="0"/>
              <a:t>leaving an aging </a:t>
            </a:r>
            <a:r>
              <a:rPr lang="en-US" dirty="0" smtClean="0"/>
              <a:t>system </a:t>
            </a:r>
            <a:r>
              <a:rPr lang="en-US" dirty="0"/>
              <a:t>in place.</a:t>
            </a:r>
          </a:p>
          <a:p>
            <a:pPr lvl="0">
              <a:defRPr/>
            </a:pPr>
            <a:r>
              <a:rPr lang="en-US" b="1" dirty="0" smtClean="0"/>
              <a:t>Notes</a:t>
            </a:r>
            <a:r>
              <a:rPr lang="en-US" b="1" dirty="0"/>
              <a:t>:</a:t>
            </a:r>
          </a:p>
          <a:p>
            <a:pPr>
              <a:lnSpc>
                <a:spcPct val="90000"/>
              </a:lnSpc>
              <a:defRPr/>
            </a:pPr>
            <a:r>
              <a:rPr lang="en-US" dirty="0"/>
              <a:t>How do these technologies impact the bottom line? </a:t>
            </a:r>
            <a:r>
              <a:rPr lang="en-US" dirty="0" smtClean="0"/>
              <a:t>Intel </a:t>
            </a:r>
            <a:r>
              <a:rPr lang="en-US" dirty="0"/>
              <a:t>has created a tool, available to everyone, </a:t>
            </a:r>
            <a:r>
              <a:rPr lang="en-US" dirty="0" smtClean="0"/>
              <a:t>that </a:t>
            </a:r>
            <a:r>
              <a:rPr lang="en-US" dirty="0"/>
              <a:t>helps estimate the savings from installing a new system vs. leaving existing servers in place.  Based on this </a:t>
            </a:r>
            <a:r>
              <a:rPr lang="en-US" dirty="0" smtClean="0"/>
              <a:t>tool, </a:t>
            </a:r>
            <a:r>
              <a:rPr lang="en-US" dirty="0"/>
              <a:t>Intel estimates ~66% reduction in total cost of ownership. Of course, our results may vary from that number based on our software licenses, the cost of power in our data center, and space constraints</a:t>
            </a:r>
            <a:r>
              <a:rPr lang="en-US" dirty="0" smtClean="0"/>
              <a:t>.</a:t>
            </a:r>
            <a:endParaRPr lang="en-US" dirty="0"/>
          </a:p>
          <a:p>
            <a:pPr>
              <a:lnSpc>
                <a:spcPct val="90000"/>
              </a:lnSpc>
              <a:defRPr/>
            </a:pPr>
            <a:r>
              <a:rPr lang="en-US" dirty="0"/>
              <a:t>Industry analysts estimate that </a:t>
            </a:r>
            <a:r>
              <a:rPr lang="en-US" dirty="0" smtClean="0"/>
              <a:t>dual-socket </a:t>
            </a:r>
            <a:r>
              <a:rPr lang="en-US" dirty="0"/>
              <a:t>servers are typically refreshed every </a:t>
            </a:r>
            <a:r>
              <a:rPr lang="en-US" dirty="0" smtClean="0"/>
              <a:t>three to five </a:t>
            </a:r>
            <a:r>
              <a:rPr lang="en-US" dirty="0"/>
              <a:t>years with an average life of a bit over four years, and Intel’s own IT department has found that a four-year refresh cycle provides the best combination of value and cost savings to the </a:t>
            </a:r>
            <a:r>
              <a:rPr lang="en-US" dirty="0" smtClean="0"/>
              <a:t>organization. </a:t>
            </a:r>
            <a:r>
              <a:rPr lang="en-US" dirty="0"/>
              <a:t>[</a:t>
            </a:r>
            <a:r>
              <a:rPr lang="en-US" u="sng" dirty="0"/>
              <a:t>Describe your organization’s server refresh schedule here</a:t>
            </a:r>
            <a:r>
              <a:rPr lang="en-US" dirty="0"/>
              <a:t>.] Compared to </a:t>
            </a:r>
            <a:r>
              <a:rPr lang="en-US" dirty="0" smtClean="0"/>
              <a:t>quad-core </a:t>
            </a:r>
            <a:r>
              <a:rPr lang="en-US" dirty="0"/>
              <a:t>systems from that </a:t>
            </a:r>
            <a:r>
              <a:rPr lang="en-US" dirty="0" smtClean="0"/>
              <a:t>time frame</a:t>
            </a:r>
            <a:r>
              <a:rPr lang="en-US" dirty="0"/>
              <a:t>, Intel now offers processors that have improvements across a range of </a:t>
            </a:r>
            <a:r>
              <a:rPr lang="en-US" dirty="0" smtClean="0"/>
              <a:t>vectors―from </a:t>
            </a:r>
            <a:r>
              <a:rPr lang="en-US" dirty="0"/>
              <a:t>improved system bandwidth with Intel </a:t>
            </a:r>
            <a:r>
              <a:rPr lang="en-US" dirty="0" err="1"/>
              <a:t>QuickPath</a:t>
            </a:r>
            <a:r>
              <a:rPr lang="en-US" dirty="0"/>
              <a:t> Interconnect, to Intel </a:t>
            </a:r>
            <a:r>
              <a:rPr lang="en-US" dirty="0" smtClean="0"/>
              <a:t>Integrated </a:t>
            </a:r>
            <a:r>
              <a:rPr lang="en-US" dirty="0"/>
              <a:t>I/O, to adaptive performance with Intel Turbo Boost technology.  </a:t>
            </a:r>
          </a:p>
          <a:p>
            <a:pPr>
              <a:lnSpc>
                <a:spcPct val="90000"/>
              </a:lnSpc>
              <a:defRPr/>
            </a:pPr>
            <a:r>
              <a:rPr lang="en-US" dirty="0"/>
              <a:t>Intel’s technical advancements developed during the past </a:t>
            </a:r>
            <a:r>
              <a:rPr lang="en-US" dirty="0" smtClean="0"/>
              <a:t>five </a:t>
            </a:r>
            <a:r>
              <a:rPr lang="en-US" dirty="0"/>
              <a:t>years are now combined in a single processor. Those built-in technologies combined with the dramatic performance improvements of Intel Xeon processor E5 </a:t>
            </a:r>
            <a:r>
              <a:rPr lang="en-US" dirty="0" smtClean="0"/>
              <a:t>family–based </a:t>
            </a:r>
            <a:r>
              <a:rPr lang="en-US" dirty="0"/>
              <a:t>servers means that fewer systems can do more work—for lower operating expenses. </a:t>
            </a:r>
          </a:p>
          <a:p>
            <a:pPr>
              <a:lnSpc>
                <a:spcPct val="90000"/>
              </a:lnSpc>
              <a:defRPr/>
            </a:pPr>
            <a:r>
              <a:rPr lang="en-US" dirty="0"/>
              <a:t>The power required to deliver a set level of performance is estimated to drop as much as 90</a:t>
            </a:r>
            <a:r>
              <a:rPr lang="en-US" dirty="0" smtClean="0"/>
              <a:t>%, </a:t>
            </a:r>
            <a:r>
              <a:rPr lang="en-US" dirty="0"/>
              <a:t>which not only saves on the operating budget, but helps reduce your carbon </a:t>
            </a:r>
            <a:r>
              <a:rPr lang="en-US" dirty="0" smtClean="0"/>
              <a:t>footprint―an </a:t>
            </a:r>
            <a:r>
              <a:rPr lang="en-US" dirty="0"/>
              <a:t>important means of achieving our “green” goals. A huge cost savings opportunity is around software licenses. </a:t>
            </a:r>
            <a:r>
              <a:rPr lang="en-US" dirty="0" smtClean="0"/>
              <a:t>Many </a:t>
            </a:r>
            <a:r>
              <a:rPr lang="en-US" dirty="0"/>
              <a:t>of these charge on a per processor or per core </a:t>
            </a:r>
            <a:r>
              <a:rPr lang="en-US" dirty="0" smtClean="0"/>
              <a:t>basis, </a:t>
            </a:r>
            <a:r>
              <a:rPr lang="en-US" dirty="0"/>
              <a:t>which means that being on the latest, </a:t>
            </a:r>
            <a:r>
              <a:rPr lang="en-US" dirty="0" smtClean="0"/>
              <a:t>highest- </a:t>
            </a:r>
            <a:r>
              <a:rPr lang="en-US" dirty="0"/>
              <a:t>performance system can reduce the total number of licenses we need. </a:t>
            </a:r>
            <a:r>
              <a:rPr lang="en-US" dirty="0" smtClean="0"/>
              <a:t>Depending </a:t>
            </a:r>
            <a:r>
              <a:rPr lang="en-US" dirty="0"/>
              <a:t>on the exact applications we use, savings can quickly repay the hardware cost of a new system</a:t>
            </a:r>
            <a:r>
              <a:rPr lang="en-US" dirty="0" smtClean="0"/>
              <a:t>.</a:t>
            </a:r>
            <a:endParaRPr lang="en-US" b="1" dirty="0"/>
          </a:p>
          <a:p>
            <a:pPr>
              <a:lnSpc>
                <a:spcPct val="90000"/>
              </a:lnSpc>
            </a:pPr>
            <a:r>
              <a:rPr lang="en-US" dirty="0"/>
              <a:t>This next slide shows the results of using the Intel tool to estimate cost savings from installing a new system vs. leaving existing servers in place</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r>
              <a:rPr lang="en-US" dirty="0" smtClean="0"/>
              <a:t>12</a:t>
            </a:r>
            <a:endParaRPr lang="en-US" dirty="0"/>
          </a:p>
        </p:txBody>
      </p:sp>
    </p:spTree>
    <p:extLst>
      <p:ext uri="{BB962C8B-B14F-4D97-AF65-F5344CB8AC3E}">
        <p14:creationId xmlns:p14="http://schemas.microsoft.com/office/powerpoint/2010/main" xmlns="" val="2138620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b="1" dirty="0"/>
              <a:t>Presenter Guidance: </a:t>
            </a:r>
          </a:p>
          <a:p>
            <a:pPr>
              <a:spcBef>
                <a:spcPts val="600"/>
              </a:spcBef>
            </a:pPr>
            <a:r>
              <a:rPr lang="en-US" u="sng" dirty="0"/>
              <a:t>Check the ROI calculator for Intel Xeon processors on Intel.com: </a:t>
            </a:r>
            <a:r>
              <a:rPr lang="en-US" u="sng" dirty="0" smtClean="0"/>
              <a:t>intel.com/go/</a:t>
            </a:r>
            <a:r>
              <a:rPr lang="en-US" u="sng" dirty="0" err="1" smtClean="0"/>
              <a:t>xeonestimator</a:t>
            </a:r>
            <a:r>
              <a:rPr lang="en-US" u="sng" dirty="0" smtClean="0"/>
              <a:t> </a:t>
            </a:r>
            <a:r>
              <a:rPr lang="en-US" u="sng" dirty="0"/>
              <a:t>for an estimate of your exact </a:t>
            </a:r>
            <a:r>
              <a:rPr lang="en-US" u="sng" dirty="0" smtClean="0"/>
              <a:t>savings </a:t>
            </a:r>
            <a:r>
              <a:rPr lang="en-US" u="sng" dirty="0"/>
              <a:t>potential. </a:t>
            </a:r>
          </a:p>
          <a:p>
            <a:pPr>
              <a:spcBef>
                <a:spcPts val="600"/>
              </a:spcBef>
              <a:defRPr/>
            </a:pPr>
            <a:r>
              <a:rPr lang="en-US" u="sng" dirty="0"/>
              <a:t>Consider more than one scenario and then prepare </a:t>
            </a:r>
            <a:r>
              <a:rPr lang="en-US" u="sng" dirty="0" smtClean="0"/>
              <a:t>one or two slides </a:t>
            </a:r>
            <a:r>
              <a:rPr lang="en-US" u="sng" dirty="0"/>
              <a:t>showing the results. </a:t>
            </a:r>
          </a:p>
          <a:p>
            <a:pPr eaLnBrk="1" hangingPunct="1">
              <a:lnSpc>
                <a:spcPct val="105000"/>
              </a:lnSpc>
              <a:spcBef>
                <a:spcPts val="600"/>
              </a:spcBef>
            </a:pPr>
            <a:r>
              <a:rPr lang="en-US" b="1" dirty="0" smtClean="0"/>
              <a:t>Key Points:</a:t>
            </a:r>
            <a:endParaRPr lang="en-US" b="1" dirty="0"/>
          </a:p>
          <a:p>
            <a:pPr marL="168275" indent="-168275" eaLnBrk="1" hangingPunct="1">
              <a:lnSpc>
                <a:spcPct val="105000"/>
              </a:lnSpc>
              <a:spcBef>
                <a:spcPts val="600"/>
              </a:spcBef>
              <a:buFont typeface="+mj-lt"/>
              <a:buAutoNum type="arabicPeriod"/>
              <a:defRPr/>
            </a:pPr>
            <a:r>
              <a:rPr lang="en-US" dirty="0"/>
              <a:t>It’s important to look at our server refresh cycle and start planning to purchase </a:t>
            </a:r>
            <a:r>
              <a:rPr lang="en-US" dirty="0" smtClean="0"/>
              <a:t>Intel</a:t>
            </a:r>
            <a:r>
              <a:rPr lang="en-US" baseline="30000" dirty="0" smtClean="0"/>
              <a:t>®</a:t>
            </a:r>
            <a:r>
              <a:rPr lang="en-US" dirty="0" smtClean="0"/>
              <a:t> Xeon</a:t>
            </a:r>
            <a:r>
              <a:rPr lang="en-US" baseline="30000" dirty="0" smtClean="0"/>
              <a:t>®</a:t>
            </a:r>
            <a:r>
              <a:rPr lang="en-US" dirty="0" smtClean="0"/>
              <a:t> </a:t>
            </a:r>
            <a:r>
              <a:rPr lang="en-US" dirty="0"/>
              <a:t>processor E5 </a:t>
            </a:r>
            <a:r>
              <a:rPr lang="en-US" dirty="0" smtClean="0"/>
              <a:t>family–based </a:t>
            </a:r>
            <a:r>
              <a:rPr lang="en-US" dirty="0"/>
              <a:t>servers now.</a:t>
            </a:r>
          </a:p>
          <a:p>
            <a:pPr marL="168275" indent="-168275" eaLnBrk="1" hangingPunct="1">
              <a:lnSpc>
                <a:spcPct val="105000"/>
              </a:lnSpc>
              <a:spcBef>
                <a:spcPts val="600"/>
              </a:spcBef>
              <a:buFont typeface="+mj-lt"/>
              <a:buAutoNum type="arabicPeriod"/>
              <a:defRPr/>
            </a:pPr>
            <a:r>
              <a:rPr lang="en-US" dirty="0"/>
              <a:t>Even outside of our server refresh cycle, the Intel Xeon processor E5 family drives significant value back into the organization for an attractive ROI and ongoing TCO.</a:t>
            </a:r>
          </a:p>
          <a:p>
            <a:pPr eaLnBrk="1" hangingPunct="1">
              <a:lnSpc>
                <a:spcPct val="105000"/>
              </a:lnSpc>
              <a:spcBef>
                <a:spcPts val="600"/>
              </a:spcBef>
              <a:defRPr/>
            </a:pPr>
            <a:r>
              <a:rPr lang="en-US" b="1" dirty="0" smtClean="0"/>
              <a:t>Notes</a:t>
            </a:r>
            <a:r>
              <a:rPr lang="en-US" b="1" dirty="0"/>
              <a:t>: </a:t>
            </a:r>
          </a:p>
          <a:p>
            <a:pPr eaLnBrk="1" hangingPunct="1">
              <a:lnSpc>
                <a:spcPct val="105000"/>
              </a:lnSpc>
              <a:spcBef>
                <a:spcPts val="600"/>
              </a:spcBef>
              <a:defRPr/>
            </a:pPr>
            <a:r>
              <a:rPr lang="en-US" dirty="0"/>
              <a:t>The gains in performance and technology advances we’ve talked about drive significant value </a:t>
            </a:r>
            <a:r>
              <a:rPr lang="en-US" dirty="0" smtClean="0"/>
              <a:t/>
            </a:r>
            <a:br>
              <a:rPr lang="en-US" dirty="0" smtClean="0"/>
            </a:br>
            <a:r>
              <a:rPr lang="en-US" dirty="0" smtClean="0"/>
              <a:t>back into </a:t>
            </a:r>
            <a:r>
              <a:rPr lang="en-US" dirty="0"/>
              <a:t>the organization—even outside of our server refresh cycle—for an attractive ROI and ongoing TCO.</a:t>
            </a:r>
          </a:p>
          <a:p>
            <a:pPr eaLnBrk="1" hangingPunct="1">
              <a:lnSpc>
                <a:spcPct val="105000"/>
              </a:lnSpc>
              <a:spcBef>
                <a:spcPts val="600"/>
              </a:spcBef>
              <a:defRPr/>
            </a:pPr>
            <a:r>
              <a:rPr lang="en-US" dirty="0"/>
              <a:t>Add to that the potential to reap additional savings through adoption of 10 </a:t>
            </a:r>
            <a:r>
              <a:rPr lang="en-US" dirty="0" err="1"/>
              <a:t>GbE</a:t>
            </a:r>
            <a:r>
              <a:rPr lang="en-US" dirty="0"/>
              <a:t> networking and scale-out storage </a:t>
            </a:r>
            <a:r>
              <a:rPr lang="en-US" dirty="0" smtClean="0"/>
              <a:t>solutions, </a:t>
            </a:r>
            <a:r>
              <a:rPr lang="en-US" dirty="0"/>
              <a:t>and our cost benefits will continue to grow. </a:t>
            </a:r>
          </a:p>
          <a:p>
            <a:pPr>
              <a:spcBef>
                <a:spcPts val="600"/>
              </a:spcBef>
              <a:defRPr/>
            </a:pPr>
            <a:r>
              <a:rPr lang="en-US" dirty="0"/>
              <a:t>Here are some numbers based on our data center situation that project our potential savings. [</a:t>
            </a:r>
            <a:r>
              <a:rPr lang="en-US" u="sng" dirty="0"/>
              <a:t>Consider one or more scenarios for your organization and prepare a slide showing potential savings for each</a:t>
            </a:r>
            <a:r>
              <a:rPr lang="en-US" u="sng" dirty="0" smtClean="0"/>
              <a:t>.</a:t>
            </a:r>
            <a:r>
              <a:rPr lang="en-US" dirty="0" smtClean="0"/>
              <a:t>]</a:t>
            </a:r>
            <a:endParaRPr lang="en-US" u="sng" dirty="0"/>
          </a:p>
        </p:txBody>
      </p:sp>
      <p:sp>
        <p:nvSpPr>
          <p:cNvPr id="4" name="Slide Number Placeholder 3"/>
          <p:cNvSpPr>
            <a:spLocks noGrp="1"/>
          </p:cNvSpPr>
          <p:nvPr>
            <p:ph type="sldNum" sz="quarter" idx="10"/>
          </p:nvPr>
        </p:nvSpPr>
        <p:spPr/>
        <p:txBody>
          <a:bodyPr/>
          <a:lstStyle/>
          <a:p>
            <a:pPr>
              <a:defRPr/>
            </a:pPr>
            <a:r>
              <a:rPr lang="en-US" dirty="0" smtClean="0"/>
              <a:t>13</a:t>
            </a:r>
            <a:endParaRPr lang="en-US" dirty="0"/>
          </a:p>
        </p:txBody>
      </p:sp>
    </p:spTree>
    <p:extLst>
      <p:ext uri="{BB962C8B-B14F-4D97-AF65-F5344CB8AC3E}">
        <p14:creationId xmlns:p14="http://schemas.microsoft.com/office/powerpoint/2010/main" xmlns="" val="12271214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r>
              <a:rPr lang="en-US" dirty="0" smtClean="0"/>
              <a:t>14</a:t>
            </a:r>
            <a:endParaRPr lang="en-US" dirty="0"/>
          </a:p>
        </p:txBody>
      </p:sp>
    </p:spTree>
    <p:extLst>
      <p:ext uri="{BB962C8B-B14F-4D97-AF65-F5344CB8AC3E}">
        <p14:creationId xmlns:p14="http://schemas.microsoft.com/office/powerpoint/2010/main" xmlns="" val="1663694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r>
              <a:rPr lang="en-US" dirty="0" smtClean="0">
                <a:solidFill>
                  <a:srgbClr val="1F497D"/>
                </a:solidFill>
              </a:rPr>
              <a:t>2</a:t>
            </a:r>
          </a:p>
        </p:txBody>
      </p:sp>
      <p:sp>
        <p:nvSpPr>
          <p:cNvPr id="135171" name="Rectangle 2"/>
          <p:cNvSpPr>
            <a:spLocks noGrp="1" noRot="1" noChangeAspect="1" noChangeArrowheads="1" noTextEdit="1"/>
          </p:cNvSpPr>
          <p:nvPr>
            <p:ph type="sldImg"/>
          </p:nvPr>
        </p:nvSpPr>
        <p:spPr>
          <a:xfrm>
            <a:off x="1447800" y="684213"/>
            <a:ext cx="3962400" cy="2971800"/>
          </a:xfrm>
          <a:ln/>
        </p:spPr>
      </p:sp>
      <p:sp>
        <p:nvSpPr>
          <p:cNvPr id="135172" name="Rectangle 3"/>
          <p:cNvSpPr>
            <a:spLocks noGrp="1" noChangeArrowheads="1"/>
          </p:cNvSpPr>
          <p:nvPr>
            <p:ph type="body" idx="1"/>
          </p:nvPr>
        </p:nvSpPr>
        <p:spPr>
          <a:xfrm>
            <a:off x="684213" y="4343400"/>
            <a:ext cx="5489575" cy="4116388"/>
          </a:xfrm>
          <a:noFill/>
          <a:ln/>
        </p:spPr>
        <p:txBody>
          <a:bodyPr/>
          <a:lstStyle/>
          <a:p>
            <a:pPr eaLnBrk="1" hangingPunct="1"/>
            <a:endParaRPr lang="en-US" dirty="0" smtClean="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r>
              <a:rPr lang="en-US" dirty="0" smtClean="0"/>
              <a:t>3</a:t>
            </a:r>
          </a:p>
        </p:txBody>
      </p:sp>
    </p:spTree>
    <p:extLst>
      <p:ext uri="{BB962C8B-B14F-4D97-AF65-F5344CB8AC3E}">
        <p14:creationId xmlns:p14="http://schemas.microsoft.com/office/powerpoint/2010/main" xmlns="" val="4224941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105000"/>
              </a:lnSpc>
              <a:spcBef>
                <a:spcPct val="50000"/>
              </a:spcBef>
              <a:defRPr/>
            </a:pPr>
            <a:r>
              <a:rPr lang="en-US" sz="750" b="1" dirty="0"/>
              <a:t>Key Points: [Sets context] </a:t>
            </a:r>
            <a:r>
              <a:rPr lang="en-US" sz="750" dirty="0"/>
              <a:t>Resource Sharing Needs</a:t>
            </a:r>
            <a:endParaRPr lang="en-US" sz="750" b="1" dirty="0"/>
          </a:p>
          <a:p>
            <a:pPr marL="174625" indent="-174625" eaLnBrk="1" hangingPunct="1">
              <a:lnSpc>
                <a:spcPct val="105000"/>
              </a:lnSpc>
              <a:spcBef>
                <a:spcPts val="0"/>
              </a:spcBef>
              <a:buFont typeface="+mj-lt"/>
              <a:buAutoNum type="arabicPeriod"/>
              <a:defRPr/>
            </a:pPr>
            <a:r>
              <a:rPr lang="en-US" altLang="ja-JP" sz="750" kern="100" dirty="0">
                <a:ea typeface="MS PGothic" pitchFamily="34" charset="-128"/>
                <a:cs typeface="Arial" pitchFamily="34" charset="0"/>
              </a:rPr>
              <a:t>IT facing growing demand of users, devices and data—but is faced with ever tighter budgets.  </a:t>
            </a:r>
          </a:p>
          <a:p>
            <a:pPr marL="174625" indent="-174625" eaLnBrk="1" hangingPunct="1">
              <a:lnSpc>
                <a:spcPct val="105000"/>
              </a:lnSpc>
              <a:spcBef>
                <a:spcPts val="0"/>
              </a:spcBef>
              <a:buFont typeface="+mj-lt"/>
              <a:buAutoNum type="arabicPeriod"/>
              <a:defRPr/>
            </a:pPr>
            <a:r>
              <a:rPr lang="en-US" sz="750" dirty="0"/>
              <a:t>New service models are putting extreme pressures on data center infrastructure with regard </a:t>
            </a:r>
            <a:r>
              <a:rPr lang="en-US" sz="750" dirty="0" smtClean="0"/>
              <a:t/>
            </a:r>
            <a:br>
              <a:rPr lang="en-US" sz="750" dirty="0" smtClean="0"/>
            </a:br>
            <a:r>
              <a:rPr lang="en-US" sz="750" dirty="0" smtClean="0"/>
              <a:t>to </a:t>
            </a:r>
            <a:r>
              <a:rPr lang="en-US" sz="750" dirty="0"/>
              <a:t>performance, storage, networking, security, and power management.</a:t>
            </a:r>
          </a:p>
          <a:p>
            <a:pPr marL="174625" indent="-174625" eaLnBrk="1" hangingPunct="1">
              <a:lnSpc>
                <a:spcPct val="105000"/>
              </a:lnSpc>
              <a:spcBef>
                <a:spcPts val="0"/>
              </a:spcBef>
              <a:buFont typeface="+mj-lt"/>
              <a:buAutoNum type="arabicPeriod"/>
              <a:defRPr/>
            </a:pPr>
            <a:r>
              <a:rPr lang="en-US" sz="750" kern="100" dirty="0">
                <a:ea typeface="MS PGothic" pitchFamily="34" charset="-128"/>
                <a:cs typeface="Arial" pitchFamily="34" charset="0"/>
              </a:rPr>
              <a:t>Despite strained budgets, IT must create new, innovative service models to better serve </a:t>
            </a:r>
            <a:r>
              <a:rPr lang="en-US" sz="750" kern="100" dirty="0" smtClean="0">
                <a:ea typeface="MS PGothic" pitchFamily="34" charset="-128"/>
                <a:cs typeface="Arial" pitchFamily="34" charset="0"/>
              </a:rPr>
              <a:t/>
            </a:r>
            <a:br>
              <a:rPr lang="en-US" sz="750" kern="100" dirty="0" smtClean="0">
                <a:ea typeface="MS PGothic" pitchFamily="34" charset="-128"/>
                <a:cs typeface="Arial" pitchFamily="34" charset="0"/>
              </a:rPr>
            </a:br>
            <a:r>
              <a:rPr lang="en-US" sz="750" kern="100" dirty="0" smtClean="0">
                <a:ea typeface="MS PGothic" pitchFamily="34" charset="-128"/>
                <a:cs typeface="Arial" pitchFamily="34" charset="0"/>
              </a:rPr>
              <a:t>the </a:t>
            </a:r>
            <a:r>
              <a:rPr lang="en-US" sz="750" kern="100" dirty="0">
                <a:ea typeface="MS PGothic" pitchFamily="34" charset="-128"/>
                <a:cs typeface="Arial" pitchFamily="34" charset="0"/>
              </a:rPr>
              <a:t>business</a:t>
            </a:r>
            <a:r>
              <a:rPr lang="en-US" sz="750" kern="100" dirty="0" smtClean="0">
                <a:ea typeface="MS PGothic" pitchFamily="34" charset="-128"/>
                <a:cs typeface="Arial" pitchFamily="34" charset="0"/>
              </a:rPr>
              <a:t>.</a:t>
            </a:r>
            <a:endParaRPr lang="en-US" sz="750" dirty="0"/>
          </a:p>
          <a:p>
            <a:r>
              <a:rPr lang="en-US" sz="750" b="1" dirty="0"/>
              <a:t>Notes:</a:t>
            </a:r>
          </a:p>
          <a:p>
            <a:pPr defTabSz="922986">
              <a:defRPr/>
            </a:pPr>
            <a:r>
              <a:rPr lang="en-US" sz="750" dirty="0">
                <a:cs typeface="Arial" pitchFamily="34" charset="0"/>
              </a:rPr>
              <a:t>In the next five years, more than a billion people will connect to the </a:t>
            </a:r>
            <a:r>
              <a:rPr lang="en-US" sz="750" dirty="0" smtClean="0">
                <a:cs typeface="Arial" pitchFamily="34" charset="0"/>
              </a:rPr>
              <a:t>Internet </a:t>
            </a:r>
            <a:r>
              <a:rPr lang="en-US" sz="750" dirty="0">
                <a:cs typeface="Arial" pitchFamily="34" charset="0"/>
              </a:rPr>
              <a:t>(total of 2.5B) with an estimated 15 billion connected devices. The volume of digital, unstructured data is exploding: visual data growth estimated to expand more than 10 times in size, increasing the data footprint across the </a:t>
            </a:r>
            <a:r>
              <a:rPr lang="en-US" sz="750" dirty="0" smtClean="0">
                <a:cs typeface="Arial" pitchFamily="34" charset="0"/>
              </a:rPr>
              <a:t>Internet </a:t>
            </a:r>
            <a:r>
              <a:rPr lang="en-US" sz="750" dirty="0">
                <a:cs typeface="Arial" pitchFamily="34" charset="0"/>
              </a:rPr>
              <a:t>to greater than </a:t>
            </a:r>
            <a:r>
              <a:rPr lang="en-US" sz="750" dirty="0" smtClean="0">
                <a:cs typeface="Arial" pitchFamily="34" charset="0"/>
              </a:rPr>
              <a:t>1,000 </a:t>
            </a:r>
            <a:r>
              <a:rPr lang="en-US" sz="750" dirty="0" err="1" smtClean="0">
                <a:cs typeface="Arial" pitchFamily="34" charset="0"/>
              </a:rPr>
              <a:t>exabytes</a:t>
            </a:r>
            <a:r>
              <a:rPr lang="en-US" sz="750" dirty="0" smtClean="0">
                <a:cs typeface="Arial" pitchFamily="34" charset="0"/>
              </a:rPr>
              <a:t>!</a:t>
            </a:r>
            <a:endParaRPr lang="en-US" sz="750" dirty="0">
              <a:cs typeface="Arial" pitchFamily="34" charset="0"/>
            </a:endParaRPr>
          </a:p>
          <a:p>
            <a:pPr>
              <a:buFont typeface="Arial" pitchFamily="34" charset="0"/>
              <a:buNone/>
            </a:pPr>
            <a:r>
              <a:rPr lang="en-US" sz="750" dirty="0">
                <a:cs typeface="Arial" pitchFamily="34" charset="0"/>
              </a:rPr>
              <a:t>These are exciting times. We are facing significant challenges to the data center—but also opportunities to deliver new, innovative services that support business goals and strengthen our business in the marketplace. We’ve already started moving in this direction with initiative(s) to [</a:t>
            </a:r>
            <a:r>
              <a:rPr lang="en-US" sz="750" u="sng" dirty="0">
                <a:cs typeface="Arial" pitchFamily="34" charset="0"/>
              </a:rPr>
              <a:t>describe your recent and ongoing data center and other IT initiatives</a:t>
            </a:r>
            <a:r>
              <a:rPr lang="en-US" sz="750" dirty="0" smtClean="0">
                <a:cs typeface="Arial" pitchFamily="34" charset="0"/>
              </a:rPr>
              <a:t>].</a:t>
            </a:r>
            <a:endParaRPr lang="en-US" sz="750" dirty="0">
              <a:cs typeface="Arial" pitchFamily="34" charset="0"/>
            </a:endParaRPr>
          </a:p>
          <a:p>
            <a:pPr>
              <a:buFont typeface="Arial" pitchFamily="34" charset="0"/>
              <a:buNone/>
            </a:pPr>
            <a:r>
              <a:rPr lang="en-US" sz="750" dirty="0">
                <a:cs typeface="Arial" pitchFamily="34" charset="0"/>
              </a:rPr>
              <a:t>But the pressures on the data center pose some daunting infrastructure challenges in terms </a:t>
            </a:r>
            <a:r>
              <a:rPr lang="en-US" sz="750" dirty="0" smtClean="0">
                <a:cs typeface="Arial" pitchFamily="34" charset="0"/>
              </a:rPr>
              <a:t/>
            </a:r>
            <a:br>
              <a:rPr lang="en-US" sz="750" dirty="0" smtClean="0">
                <a:cs typeface="Arial" pitchFamily="34" charset="0"/>
              </a:rPr>
            </a:br>
            <a:r>
              <a:rPr lang="en-US" sz="750" dirty="0" smtClean="0">
                <a:cs typeface="Arial" pitchFamily="34" charset="0"/>
              </a:rPr>
              <a:t>of </a:t>
            </a:r>
            <a:r>
              <a:rPr lang="en-US" sz="750" dirty="0">
                <a:cs typeface="Arial" pitchFamily="34" charset="0"/>
              </a:rPr>
              <a:t>efficiency, </a:t>
            </a:r>
            <a:r>
              <a:rPr lang="en-US" sz="750" dirty="0" smtClean="0">
                <a:cs typeface="Arial" pitchFamily="34" charset="0"/>
              </a:rPr>
              <a:t>security, </a:t>
            </a:r>
            <a:r>
              <a:rPr lang="en-US" sz="750" dirty="0">
                <a:cs typeface="Arial" pitchFamily="34" charset="0"/>
              </a:rPr>
              <a:t>and resource capability that need to be addressed—and all within our </a:t>
            </a:r>
            <a:r>
              <a:rPr lang="en-US" sz="750" dirty="0" smtClean="0">
                <a:cs typeface="Arial" pitchFamily="34" charset="0"/>
              </a:rPr>
              <a:t/>
            </a:r>
            <a:br>
              <a:rPr lang="en-US" sz="750" dirty="0" smtClean="0">
                <a:cs typeface="Arial" pitchFamily="34" charset="0"/>
              </a:rPr>
            </a:br>
            <a:r>
              <a:rPr lang="en-US" sz="750" dirty="0" smtClean="0">
                <a:cs typeface="Arial" pitchFamily="34" charset="0"/>
              </a:rPr>
              <a:t>budget </a:t>
            </a:r>
            <a:r>
              <a:rPr lang="en-US" sz="750" dirty="0">
                <a:cs typeface="Arial" pitchFamily="34" charset="0"/>
              </a:rPr>
              <a:t>constraints:</a:t>
            </a:r>
          </a:p>
          <a:p>
            <a:pPr marL="111125" lvl="0" indent="-111125">
              <a:buFont typeface="Arial" pitchFamily="34" charset="0"/>
              <a:buChar char="•"/>
            </a:pPr>
            <a:r>
              <a:rPr lang="en-US" sz="750" dirty="0"/>
              <a:t>Storage constraints: Explosive growth of unstructured data strains storage capacity and puts increased demand on networks. </a:t>
            </a:r>
          </a:p>
          <a:p>
            <a:pPr marL="111125" lvl="0" indent="-111125">
              <a:buFont typeface="Arial" pitchFamily="34" charset="0"/>
              <a:buChar char="•"/>
            </a:pPr>
            <a:r>
              <a:rPr lang="en-US" sz="750" dirty="0"/>
              <a:t>Network performance issues: Bottlenecks from increased network and storage traffic as well as greater virtual machine </a:t>
            </a:r>
            <a:r>
              <a:rPr lang="en-US" sz="750" dirty="0" smtClean="0"/>
              <a:t>(</a:t>
            </a:r>
            <a:r>
              <a:rPr lang="en-US" sz="750" dirty="0"/>
              <a:t>VM) density cause network latency, slowing everything down. </a:t>
            </a:r>
          </a:p>
          <a:p>
            <a:pPr marL="111125" lvl="0" indent="-111125">
              <a:buFont typeface="Arial" pitchFamily="34" charset="0"/>
              <a:buChar char="•"/>
            </a:pPr>
            <a:r>
              <a:rPr lang="en-US" sz="750" dirty="0"/>
              <a:t>New security headaches: Dynamic virtualization, </a:t>
            </a:r>
            <a:r>
              <a:rPr lang="en-US" sz="750" dirty="0" err="1" smtClean="0"/>
              <a:t>multitenancy</a:t>
            </a:r>
            <a:r>
              <a:rPr lang="en-US" sz="750" dirty="0"/>
              <a:t>, and automation create new security headaches and demand a different approach to protecting infrastructure. </a:t>
            </a:r>
          </a:p>
          <a:p>
            <a:pPr marL="111125" lvl="1" indent="-111125">
              <a:buFont typeface="Arial" pitchFamily="34" charset="0"/>
              <a:buChar char="•"/>
            </a:pPr>
            <a:r>
              <a:rPr lang="en-US" sz="750" dirty="0" smtClean="0"/>
              <a:t>Resource </a:t>
            </a:r>
            <a:r>
              <a:rPr lang="en-US" sz="750" dirty="0"/>
              <a:t>sharing: Lack of interoperability across server, storage, and networking infrastructure.</a:t>
            </a:r>
          </a:p>
          <a:p>
            <a:pPr marL="111125" lvl="1" indent="-111125">
              <a:buFont typeface="Arial" pitchFamily="34" charset="0"/>
              <a:buChar char="•"/>
            </a:pPr>
            <a:r>
              <a:rPr lang="en-US" sz="750" dirty="0" smtClean="0"/>
              <a:t>Power </a:t>
            </a:r>
            <a:r>
              <a:rPr lang="en-US" sz="750" dirty="0"/>
              <a:t>inefficiencies: Inefficiencies risk potential outages, pressure budgets, and undermine </a:t>
            </a:r>
            <a:r>
              <a:rPr lang="en-US" sz="750" dirty="0" smtClean="0"/>
              <a:t>“green” </a:t>
            </a:r>
            <a:r>
              <a:rPr lang="en-US" sz="750" dirty="0"/>
              <a:t>computing efforts</a:t>
            </a:r>
            <a:r>
              <a:rPr lang="en-US" sz="750" dirty="0" smtClean="0"/>
              <a:t>.</a:t>
            </a:r>
            <a:endParaRPr lang="en-US" sz="750" dirty="0"/>
          </a:p>
          <a:p>
            <a:pPr lvl="1"/>
            <a:r>
              <a:rPr lang="en-US" sz="750" dirty="0"/>
              <a:t>Conclusion: Escalating demands on IT </a:t>
            </a:r>
            <a:r>
              <a:rPr lang="en-US" sz="750" dirty="0" smtClean="0"/>
              <a:t>drive </a:t>
            </a:r>
            <a:r>
              <a:rPr lang="en-US" sz="750" dirty="0"/>
              <a:t>the need for the best combination of performance, efficiency, </a:t>
            </a:r>
            <a:r>
              <a:rPr lang="en-US" sz="750" dirty="0" smtClean="0"/>
              <a:t/>
            </a:r>
            <a:br>
              <a:rPr lang="en-US" sz="750" dirty="0" smtClean="0"/>
            </a:br>
            <a:r>
              <a:rPr lang="en-US" sz="750" dirty="0" smtClean="0"/>
              <a:t>and </a:t>
            </a:r>
            <a:r>
              <a:rPr lang="en-US" sz="750" dirty="0"/>
              <a:t>cost</a:t>
            </a:r>
            <a:r>
              <a:rPr lang="en-US" sz="750" dirty="0" smtClean="0"/>
              <a:t>.</a:t>
            </a:r>
            <a:endParaRPr lang="en-US" sz="750" dirty="0"/>
          </a:p>
        </p:txBody>
      </p:sp>
      <p:sp>
        <p:nvSpPr>
          <p:cNvPr id="4" name="Slide Number Placeholder 3"/>
          <p:cNvSpPr>
            <a:spLocks noGrp="1"/>
          </p:cNvSpPr>
          <p:nvPr>
            <p:ph type="sldNum" sz="quarter" idx="10"/>
          </p:nvPr>
        </p:nvSpPr>
        <p:spPr/>
        <p:txBody>
          <a:bodyPr/>
          <a:lstStyle/>
          <a:p>
            <a:pPr>
              <a:defRPr/>
            </a:pPr>
            <a:r>
              <a:rPr lang="en-US" dirty="0" smtClean="0"/>
              <a:t>4</a:t>
            </a:r>
            <a:endParaRPr lang="en-US" dirty="0"/>
          </a:p>
        </p:txBody>
      </p:sp>
    </p:spTree>
    <p:extLst>
      <p:ext uri="{BB962C8B-B14F-4D97-AF65-F5344CB8AC3E}">
        <p14:creationId xmlns:p14="http://schemas.microsoft.com/office/powerpoint/2010/main" xmlns="" val="187902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points:</a:t>
            </a:r>
          </a:p>
          <a:p>
            <a:pPr marL="174625" indent="-174625">
              <a:buFont typeface="+mj-lt"/>
              <a:buAutoNum type="arabicPeriod"/>
            </a:pPr>
            <a:r>
              <a:rPr lang="en-US" dirty="0"/>
              <a:t>The Intel</a:t>
            </a:r>
            <a:r>
              <a:rPr lang="en-US" baseline="30000" dirty="0"/>
              <a:t>®</a:t>
            </a:r>
            <a:r>
              <a:rPr lang="en-US" dirty="0"/>
              <a:t> Xeon</a:t>
            </a:r>
            <a:r>
              <a:rPr lang="en-US" baseline="30000" dirty="0"/>
              <a:t>®</a:t>
            </a:r>
            <a:r>
              <a:rPr lang="en-US" dirty="0"/>
              <a:t> processor E5 family is designed to be at the heart of today’s data centers. </a:t>
            </a:r>
            <a:r>
              <a:rPr lang="en-US" dirty="0" smtClean="0"/>
              <a:t/>
            </a:r>
            <a:br>
              <a:rPr lang="en-US" dirty="0" smtClean="0"/>
            </a:br>
            <a:r>
              <a:rPr lang="en-US" dirty="0" smtClean="0"/>
              <a:t>It </a:t>
            </a:r>
            <a:r>
              <a:rPr lang="en-US" dirty="0"/>
              <a:t>provides the flexibility and efficiency required to address today’s challenges with headroom for the future. </a:t>
            </a:r>
          </a:p>
          <a:p>
            <a:pPr marL="174625" indent="-174625">
              <a:buFont typeface="+mj-lt"/>
              <a:buAutoNum type="arabicPeriod"/>
            </a:pPr>
            <a:r>
              <a:rPr lang="en-US" dirty="0"/>
              <a:t>The new processor combines the best combination of performance, built-in capabilities, and cost-effectiveness upon which to build our next-generation data center, meet our diverse needs, and drive value back into the organization.</a:t>
            </a:r>
          </a:p>
          <a:p>
            <a:r>
              <a:rPr lang="en-US" b="1" dirty="0" smtClean="0"/>
              <a:t>Notes</a:t>
            </a:r>
            <a:r>
              <a:rPr lang="en-US" b="1" dirty="0"/>
              <a:t>:</a:t>
            </a:r>
          </a:p>
          <a:p>
            <a:r>
              <a:rPr lang="en-US" dirty="0"/>
              <a:t>Intel has released the Intel Xeon processor E5 family, the successor to the Intel Xeon processor 5600 </a:t>
            </a:r>
            <a:r>
              <a:rPr lang="en-US" dirty="0" smtClean="0"/>
              <a:t>and </a:t>
            </a:r>
            <a:r>
              <a:rPr lang="en-US" dirty="0"/>
              <a:t>5500 series. This processor is designed to be at the heart of a next-generation data center and can address all of the challenges to data center infrastructure I just described—with room to </a:t>
            </a:r>
            <a:r>
              <a:rPr lang="en-US" dirty="0" smtClean="0"/>
              <a:t>spare. The </a:t>
            </a:r>
            <a:r>
              <a:rPr lang="en-US" dirty="0"/>
              <a:t>performance and technology advancements in the Intel Xeon processor E5 family can help us future proof our data center investment with technology we can build on as we evolve new service models to support the business.</a:t>
            </a:r>
          </a:p>
          <a:p>
            <a:r>
              <a:rPr lang="en-US" dirty="0" smtClean="0"/>
              <a:t>With </a:t>
            </a:r>
            <a:r>
              <a:rPr lang="en-US" dirty="0"/>
              <a:t>the Intel Xeon processor E5 family, everything we need is built into the silicon. We can address network I/O issues. We can scale networking capabilities and storage to support new service models, such as cloud and </a:t>
            </a:r>
            <a:r>
              <a:rPr lang="en-US" dirty="0" smtClean="0"/>
              <a:t>high-performance </a:t>
            </a:r>
            <a:r>
              <a:rPr lang="en-US" dirty="0"/>
              <a:t>computing. We can also </a:t>
            </a:r>
            <a:r>
              <a:rPr lang="en-US" dirty="0" smtClean="0"/>
              <a:t>lower the </a:t>
            </a:r>
            <a:r>
              <a:rPr lang="en-US" dirty="0"/>
              <a:t>risk of a breach in our system with a powerful layer of protection for data and infrastructure. And we can optimize power at all levels of the data center—not only saving costs, but balancing power loads better for greater efficiency. </a:t>
            </a:r>
          </a:p>
          <a:p>
            <a:endParaRPr lang="en-US" dirty="0"/>
          </a:p>
        </p:txBody>
      </p:sp>
      <p:sp>
        <p:nvSpPr>
          <p:cNvPr id="4" name="Slide Number Placeholder 3"/>
          <p:cNvSpPr>
            <a:spLocks noGrp="1"/>
          </p:cNvSpPr>
          <p:nvPr>
            <p:ph type="sldNum" sz="quarter" idx="10"/>
          </p:nvPr>
        </p:nvSpPr>
        <p:spPr/>
        <p:txBody>
          <a:bodyPr/>
          <a:lstStyle/>
          <a:p>
            <a:pPr>
              <a:defRPr/>
            </a:pPr>
            <a:r>
              <a:rPr lang="en-US" dirty="0" smtClean="0"/>
              <a:t>5</a:t>
            </a:r>
            <a:endParaRPr lang="en-US" dirty="0"/>
          </a:p>
        </p:txBody>
      </p:sp>
    </p:spTree>
    <p:extLst>
      <p:ext uri="{BB962C8B-B14F-4D97-AF65-F5344CB8AC3E}">
        <p14:creationId xmlns:p14="http://schemas.microsoft.com/office/powerpoint/2010/main" xmlns="" val="1012211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points:</a:t>
            </a:r>
          </a:p>
          <a:p>
            <a:pPr marL="174625" indent="-174625">
              <a:buFont typeface="+mj-lt"/>
              <a:buAutoNum type="arabicPeriod"/>
            </a:pPr>
            <a:r>
              <a:rPr lang="en-US" dirty="0"/>
              <a:t>The Intel</a:t>
            </a:r>
            <a:r>
              <a:rPr lang="en-US" baseline="30000" dirty="0"/>
              <a:t>®</a:t>
            </a:r>
            <a:r>
              <a:rPr lang="en-US" dirty="0"/>
              <a:t> Xeon</a:t>
            </a:r>
            <a:r>
              <a:rPr lang="en-US" baseline="30000" dirty="0"/>
              <a:t>®</a:t>
            </a:r>
            <a:r>
              <a:rPr lang="en-US" dirty="0"/>
              <a:t> processor E5 family provides a significant boost to performance over previous generations—up to 80</a:t>
            </a:r>
            <a:r>
              <a:rPr lang="en-US" dirty="0" smtClean="0"/>
              <a:t>%.</a:t>
            </a:r>
            <a:endParaRPr lang="en-US" dirty="0"/>
          </a:p>
          <a:p>
            <a:pPr marL="174625" indent="-174625">
              <a:buFont typeface="+mj-lt"/>
              <a:buAutoNum type="arabicPeriod"/>
            </a:pPr>
            <a:r>
              <a:rPr lang="en-US" dirty="0"/>
              <a:t>Performance boosts result from physical improvements to the chip and built-in adaptability, intelligence, and integrated support for </a:t>
            </a:r>
            <a:r>
              <a:rPr lang="en-US" dirty="0" smtClean="0"/>
              <a:t>PCI </a:t>
            </a:r>
            <a:r>
              <a:rPr lang="en-US" dirty="0"/>
              <a:t>Express 3.0 and SAS storage.   </a:t>
            </a:r>
          </a:p>
          <a:p>
            <a:r>
              <a:rPr lang="en-US" b="1" dirty="0" smtClean="0"/>
              <a:t>Notes</a:t>
            </a:r>
            <a:r>
              <a:rPr lang="en-US" b="1" dirty="0"/>
              <a:t>:</a:t>
            </a:r>
          </a:p>
          <a:p>
            <a:r>
              <a:rPr lang="en-US" dirty="0"/>
              <a:t>The Intel Xeon processor E5 family provides a significant boost to </a:t>
            </a:r>
            <a:r>
              <a:rPr lang="en-US" dirty="0" smtClean="0"/>
              <a:t>performance―up </a:t>
            </a:r>
            <a:r>
              <a:rPr lang="en-US" dirty="0"/>
              <a:t>to 80</a:t>
            </a:r>
            <a:r>
              <a:rPr lang="en-US" dirty="0" smtClean="0"/>
              <a:t>% </a:t>
            </a:r>
            <a:r>
              <a:rPr lang="en-US" dirty="0"/>
              <a:t>more performance over previous generations across a range of workloads. Physical changes include more cores, more memory, more integration, and more bandwidth. Higher bandwidth is supported through the platform with additional speed through </a:t>
            </a:r>
            <a:r>
              <a:rPr lang="en-US" dirty="0" smtClean="0"/>
              <a:t>Intel</a:t>
            </a:r>
            <a:r>
              <a:rPr lang="en-US" baseline="30000" dirty="0" smtClean="0"/>
              <a:t> </a:t>
            </a:r>
            <a:r>
              <a:rPr lang="en-US" dirty="0" err="1"/>
              <a:t>QuickPath</a:t>
            </a:r>
            <a:r>
              <a:rPr lang="en-US" dirty="0"/>
              <a:t> Interconnection (</a:t>
            </a:r>
            <a:r>
              <a:rPr lang="en-US" dirty="0" smtClean="0"/>
              <a:t>Intel </a:t>
            </a:r>
            <a:r>
              <a:rPr lang="en-US" dirty="0"/>
              <a:t>QPI) (8.0 </a:t>
            </a:r>
            <a:r>
              <a:rPr lang="en-US" dirty="0" err="1"/>
              <a:t>gigatransfers</a:t>
            </a:r>
            <a:r>
              <a:rPr lang="en-US" dirty="0"/>
              <a:t> per second), more links between processors, support for DDR3-1600 memory, and the first enterprise support for Peripheral Component Interconnect Express (</a:t>
            </a:r>
            <a:r>
              <a:rPr lang="en-US" dirty="0" err="1"/>
              <a:t>PCIe</a:t>
            </a:r>
            <a:r>
              <a:rPr lang="en-US" dirty="0"/>
              <a:t>) 3.0.</a:t>
            </a:r>
          </a:p>
          <a:p>
            <a:r>
              <a:rPr lang="en-US" dirty="0" smtClean="0"/>
              <a:t>The </a:t>
            </a:r>
            <a:r>
              <a:rPr lang="en-US" dirty="0"/>
              <a:t>processor improves I/O and reduces </a:t>
            </a:r>
            <a:r>
              <a:rPr lang="en-US" dirty="0" smtClean="0"/>
              <a:t>latency </a:t>
            </a:r>
            <a:r>
              <a:rPr lang="en-US" dirty="0"/>
              <a:t>up to 30% with Intel Integrated </a:t>
            </a:r>
            <a:r>
              <a:rPr lang="en-US" dirty="0" smtClean="0"/>
              <a:t>I/O, </a:t>
            </a:r>
            <a:r>
              <a:rPr lang="en-US" dirty="0"/>
              <a:t>and support for PCI Express 3.0 and SAS storage is built directly into the </a:t>
            </a:r>
            <a:r>
              <a:rPr lang="en-US" dirty="0" smtClean="0"/>
              <a:t>silicon, </a:t>
            </a:r>
            <a:r>
              <a:rPr lang="en-US" dirty="0"/>
              <a:t>making for faster connections. [</a:t>
            </a:r>
            <a:r>
              <a:rPr lang="en-US" u="sng" dirty="0"/>
              <a:t>Describe bandwidth and latency problems you may have had in your own data center and how this can </a:t>
            </a:r>
            <a:r>
              <a:rPr lang="en-US" u="sng" dirty="0" smtClean="0"/>
              <a:t>help.</a:t>
            </a:r>
            <a:r>
              <a:rPr lang="en-US" dirty="0" smtClean="0"/>
              <a:t>] </a:t>
            </a:r>
            <a:endParaRPr lang="en-US" dirty="0"/>
          </a:p>
          <a:p>
            <a:r>
              <a:rPr lang="en-US" dirty="0" smtClean="0"/>
              <a:t>The </a:t>
            </a:r>
            <a:r>
              <a:rPr lang="en-US" dirty="0"/>
              <a:t>chip is also intelligent and adaptive. </a:t>
            </a:r>
            <a:r>
              <a:rPr lang="en-US" dirty="0" smtClean="0"/>
              <a:t>Intel </a:t>
            </a:r>
            <a:r>
              <a:rPr lang="en-US" dirty="0"/>
              <a:t>Turbo Boost Technology—now in </a:t>
            </a:r>
            <a:r>
              <a:rPr lang="en-US" dirty="0" smtClean="0"/>
              <a:t>its </a:t>
            </a:r>
            <a:r>
              <a:rPr lang="en-US" dirty="0"/>
              <a:t>second release—allows the processor to increase frequency at the operating system’s request to handle workload spikes as well as shift power across the processor. Plus, with </a:t>
            </a:r>
            <a:r>
              <a:rPr lang="en-US" dirty="0" smtClean="0"/>
              <a:t>Intel Advanced </a:t>
            </a:r>
            <a:r>
              <a:rPr lang="en-US" dirty="0"/>
              <a:t>Vector Extensions, the processor supports more efficient instructions and can dramatically reduce compute time by </a:t>
            </a:r>
            <a:r>
              <a:rPr lang="en-US" dirty="0" smtClean="0"/>
              <a:t>increasing </a:t>
            </a:r>
            <a:r>
              <a:rPr lang="en-US" dirty="0"/>
              <a:t>floating point operations per clock up to </a:t>
            </a:r>
            <a:r>
              <a:rPr lang="en-US" dirty="0" smtClean="0"/>
              <a:t>2X </a:t>
            </a:r>
            <a:r>
              <a:rPr lang="en-US" dirty="0"/>
              <a:t>for technical, financial, scientific, and content creation applications. </a:t>
            </a:r>
            <a:r>
              <a:rPr lang="en-US" dirty="0" smtClean="0"/>
              <a:t>[</a:t>
            </a:r>
            <a:r>
              <a:rPr lang="en-US" u="sng" dirty="0"/>
              <a:t>Describe performance issues related to the demands of specific workloads in your own data center.</a:t>
            </a:r>
            <a:r>
              <a:rPr lang="en-US" dirty="0"/>
              <a:t>]</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r>
              <a:rPr lang="en-US" dirty="0" smtClean="0"/>
              <a:t>6</a:t>
            </a:r>
            <a:endParaRPr lang="en-US" dirty="0"/>
          </a:p>
        </p:txBody>
      </p:sp>
    </p:spTree>
    <p:extLst>
      <p:ext uri="{BB962C8B-B14F-4D97-AF65-F5344CB8AC3E}">
        <p14:creationId xmlns:p14="http://schemas.microsoft.com/office/powerpoint/2010/main" xmlns="" val="1515121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3886199"/>
            <a:ext cx="5791200" cy="4799013"/>
          </a:xfrm>
        </p:spPr>
        <p:txBody>
          <a:bodyPr/>
          <a:lstStyle/>
          <a:p>
            <a:r>
              <a:rPr lang="en-US" b="1" dirty="0"/>
              <a:t>Key Points:</a:t>
            </a:r>
          </a:p>
          <a:p>
            <a:pPr marL="174625" indent="-174625">
              <a:buFont typeface="+mj-lt"/>
              <a:buAutoNum type="arabicPeriod"/>
            </a:pPr>
            <a:r>
              <a:rPr lang="en-US" dirty="0"/>
              <a:t>The Intel</a:t>
            </a:r>
            <a:r>
              <a:rPr lang="en-US" baseline="30000" dirty="0"/>
              <a:t>®</a:t>
            </a:r>
            <a:r>
              <a:rPr lang="en-US" dirty="0"/>
              <a:t> Xeon</a:t>
            </a:r>
            <a:r>
              <a:rPr lang="en-US" baseline="30000" dirty="0"/>
              <a:t>®</a:t>
            </a:r>
            <a:r>
              <a:rPr lang="en-US" dirty="0"/>
              <a:t> processor E5 family supports 10 </a:t>
            </a:r>
            <a:r>
              <a:rPr lang="en-US" dirty="0" err="1"/>
              <a:t>GbE</a:t>
            </a:r>
            <a:r>
              <a:rPr lang="en-US" dirty="0"/>
              <a:t> solutions, which can simplify your network infrastructure by reducing power, improving bandwidth, and reducing cabling complexity.</a:t>
            </a:r>
          </a:p>
          <a:p>
            <a:pPr marL="174625" indent="-174625">
              <a:buFont typeface="+mj-lt"/>
              <a:buAutoNum type="arabicPeriod"/>
            </a:pPr>
            <a:r>
              <a:rPr lang="en-US" dirty="0"/>
              <a:t>You can further simplify your network by unifying different types of traffic onto a single, </a:t>
            </a:r>
            <a:r>
              <a:rPr lang="en-US" dirty="0" smtClean="0"/>
              <a:t>low-cost</a:t>
            </a:r>
            <a:r>
              <a:rPr lang="en-US" dirty="0"/>
              <a:t>, </a:t>
            </a:r>
            <a:r>
              <a:rPr lang="en-US" dirty="0" smtClean="0"/>
              <a:t/>
            </a:r>
            <a:br>
              <a:rPr lang="en-US" dirty="0" smtClean="0"/>
            </a:br>
            <a:r>
              <a:rPr lang="en-US" dirty="0" smtClean="0"/>
              <a:t>high-bandwidth </a:t>
            </a:r>
            <a:r>
              <a:rPr lang="en-US" dirty="0"/>
              <a:t>interconnect</a:t>
            </a:r>
            <a:r>
              <a:rPr lang="en-US" dirty="0" smtClean="0"/>
              <a:t>.</a:t>
            </a:r>
            <a:endParaRPr lang="en-US" dirty="0"/>
          </a:p>
          <a:p>
            <a:r>
              <a:rPr lang="en-US" b="1" dirty="0"/>
              <a:t>Notes:</a:t>
            </a:r>
          </a:p>
          <a:p>
            <a:r>
              <a:rPr lang="en-US" dirty="0"/>
              <a:t>This new Intel processor is the first to support integrated 10 </a:t>
            </a:r>
            <a:r>
              <a:rPr lang="en-US" dirty="0" err="1"/>
              <a:t>GbE</a:t>
            </a:r>
            <a:r>
              <a:rPr lang="en-US" dirty="0"/>
              <a:t> solutions on a mainstream server, making this an excellent time to accelerate our transition to 10 </a:t>
            </a:r>
            <a:r>
              <a:rPr lang="en-US" dirty="0" err="1"/>
              <a:t>GbE</a:t>
            </a:r>
            <a:r>
              <a:rPr lang="en-US" dirty="0"/>
              <a:t>.  </a:t>
            </a:r>
            <a:r>
              <a:rPr lang="en-US" dirty="0" smtClean="0"/>
              <a:t>Intel </a:t>
            </a:r>
            <a:r>
              <a:rPr lang="en-US" dirty="0"/>
              <a:t>10 </a:t>
            </a:r>
            <a:r>
              <a:rPr lang="en-US" dirty="0" err="1"/>
              <a:t>GbE</a:t>
            </a:r>
            <a:r>
              <a:rPr lang="en-US" dirty="0"/>
              <a:t>  can reduce cost and power for the network. Using </a:t>
            </a:r>
            <a:r>
              <a:rPr lang="en-US" dirty="0" smtClean="0"/>
              <a:t>Intel </a:t>
            </a:r>
            <a:r>
              <a:rPr lang="en-US" dirty="0"/>
              <a:t>Virtualization Technology, we could combine multiple smaller Ethernet ports onto a single </a:t>
            </a:r>
            <a:r>
              <a:rPr lang="en-US" dirty="0" smtClean="0"/>
              <a:t>high-speed 10 </a:t>
            </a:r>
            <a:r>
              <a:rPr lang="en-US" dirty="0" err="1" smtClean="0"/>
              <a:t>GbE</a:t>
            </a:r>
            <a:r>
              <a:rPr lang="en-US" dirty="0" smtClean="0"/>
              <a:t> </a:t>
            </a:r>
            <a:r>
              <a:rPr lang="en-US" dirty="0"/>
              <a:t>connection that reduces the number of ports—and hence the power and cabling costs of all those ports—in addition to providing more total bandwidth.  </a:t>
            </a:r>
          </a:p>
          <a:p>
            <a:r>
              <a:rPr lang="en-US" dirty="0" smtClean="0"/>
              <a:t>Intel 10 </a:t>
            </a:r>
            <a:r>
              <a:rPr lang="en-US" dirty="0" err="1" smtClean="0"/>
              <a:t>GbE</a:t>
            </a:r>
            <a:r>
              <a:rPr lang="en-US" dirty="0" smtClean="0"/>
              <a:t> network interface cards (NICs) </a:t>
            </a:r>
            <a:r>
              <a:rPr lang="en-US" dirty="0"/>
              <a:t>are designed to take advantage of the benefits of </a:t>
            </a:r>
            <a:r>
              <a:rPr lang="en-US" dirty="0" smtClean="0"/>
              <a:t>Intel </a:t>
            </a:r>
            <a:r>
              <a:rPr lang="en-US" dirty="0"/>
              <a:t>Data Direct I/O, another technology built into the Intel Xeon processor E5 family. Intel Data Direct I/O builds on Intel Integrated I/O by intelligently directing I/O packets to the processor cache and skipping a trip to main system memory. The I/O controller, now integrated onto the </a:t>
            </a:r>
            <a:r>
              <a:rPr lang="en-US" dirty="0" smtClean="0"/>
              <a:t>processor, </a:t>
            </a:r>
            <a:r>
              <a:rPr lang="en-US" dirty="0"/>
              <a:t>dynamically determines the best path for all I/O traffic types based on overall system utilization. This can increase transactions per second up to 130% compared to previous generations. </a:t>
            </a:r>
            <a:r>
              <a:rPr lang="en-US" dirty="0" smtClean="0"/>
              <a:t>If </a:t>
            </a:r>
            <a:r>
              <a:rPr lang="en-US" dirty="0"/>
              <a:t>memory is not being utilized, it can stay in low power state, reducing operating costs even while improving performance. Overall, Intel Data Direct I/O can significantly improve </a:t>
            </a:r>
            <a:r>
              <a:rPr lang="en-US" dirty="0" smtClean="0"/>
              <a:t>performance.</a:t>
            </a:r>
            <a:endParaRPr lang="en-US" dirty="0"/>
          </a:p>
          <a:p>
            <a:r>
              <a:rPr lang="en-US" dirty="0"/>
              <a:t>When you extend the discussion of 10 </a:t>
            </a:r>
            <a:r>
              <a:rPr lang="en-US" dirty="0" err="1"/>
              <a:t>GbE</a:t>
            </a:r>
            <a:r>
              <a:rPr lang="en-US" dirty="0"/>
              <a:t> to consolidating different traffic types on a single fabric, we’re talking significant additional infrastructure simplification. Data traffic is predominantly Ethernet </a:t>
            </a:r>
            <a:r>
              <a:rPr lang="en-US" dirty="0" smtClean="0"/>
              <a:t>based, </a:t>
            </a:r>
            <a:r>
              <a:rPr lang="en-US" dirty="0"/>
              <a:t>since every server has Ethernet connectivity to the LAN. Data is increasingly being stored in </a:t>
            </a:r>
            <a:r>
              <a:rPr lang="en-US" dirty="0" smtClean="0"/>
              <a:t>storage area </a:t>
            </a:r>
            <a:r>
              <a:rPr lang="en-US" dirty="0"/>
              <a:t>n</a:t>
            </a:r>
            <a:r>
              <a:rPr lang="en-US" dirty="0" smtClean="0"/>
              <a:t>etworks</a:t>
            </a:r>
            <a:r>
              <a:rPr lang="en-US" dirty="0"/>
              <a:t>, or SANs. SANs can be purpose-built over a </a:t>
            </a:r>
            <a:r>
              <a:rPr lang="en-US" dirty="0" err="1"/>
              <a:t>Fibre</a:t>
            </a:r>
            <a:r>
              <a:rPr lang="en-US" dirty="0"/>
              <a:t> Channel technology or can be built over an Ethernet </a:t>
            </a:r>
            <a:r>
              <a:rPr lang="en-US" dirty="0" smtClean="0"/>
              <a:t>network </a:t>
            </a:r>
            <a:r>
              <a:rPr lang="en-US" dirty="0"/>
              <a:t>using </a:t>
            </a:r>
            <a:r>
              <a:rPr lang="en-US" dirty="0" err="1"/>
              <a:t>iSCSI</a:t>
            </a:r>
            <a:r>
              <a:rPr lang="en-US" dirty="0"/>
              <a:t>. </a:t>
            </a:r>
          </a:p>
          <a:p>
            <a:r>
              <a:rPr lang="en-US" dirty="0"/>
              <a:t>Both types of networks have Ethernet in common, but until now we couldn’t move LAN and storage data over a single Ethernet network because of the limited bandwidth of a </a:t>
            </a:r>
            <a:r>
              <a:rPr lang="en-US" dirty="0" err="1"/>
              <a:t>GbE</a:t>
            </a:r>
            <a:r>
              <a:rPr lang="en-US" dirty="0"/>
              <a:t> network. But with the advent of 10 </a:t>
            </a:r>
            <a:r>
              <a:rPr lang="en-US" dirty="0" err="1" smtClean="0"/>
              <a:t>GbE</a:t>
            </a:r>
            <a:r>
              <a:rPr lang="en-US" dirty="0" smtClean="0"/>
              <a:t>, </a:t>
            </a:r>
            <a:r>
              <a:rPr lang="en-US" dirty="0"/>
              <a:t>there is enough bandwidth to have a truly unified and single network. The benefits of such a network will be simplification, lower TCO due to infrastructure consolidation, and high flexibility to scale for future needs or add new services.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r>
              <a:rPr lang="en-US" dirty="0" smtClean="0"/>
              <a:t>7</a:t>
            </a:r>
            <a:endParaRPr lang="en-US" dirty="0"/>
          </a:p>
        </p:txBody>
      </p:sp>
    </p:spTree>
    <p:extLst>
      <p:ext uri="{BB962C8B-B14F-4D97-AF65-F5344CB8AC3E}">
        <p14:creationId xmlns:p14="http://schemas.microsoft.com/office/powerpoint/2010/main" xmlns="" val="350561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Points:</a:t>
            </a:r>
          </a:p>
          <a:p>
            <a:pPr marL="174625" indent="-174625">
              <a:buFont typeface="+mj-lt"/>
              <a:buAutoNum type="arabicPeriod"/>
            </a:pPr>
            <a:r>
              <a:rPr lang="en-US" dirty="0"/>
              <a:t>Intel</a:t>
            </a:r>
            <a:r>
              <a:rPr lang="en-US" baseline="30000" dirty="0"/>
              <a:t>®</a:t>
            </a:r>
            <a:r>
              <a:rPr lang="en-US" dirty="0"/>
              <a:t> Xeon</a:t>
            </a:r>
            <a:r>
              <a:rPr lang="en-US" baseline="30000" dirty="0"/>
              <a:t>®</a:t>
            </a:r>
            <a:r>
              <a:rPr lang="en-US" dirty="0"/>
              <a:t> processor E5 </a:t>
            </a:r>
            <a:r>
              <a:rPr lang="en-US" dirty="0" smtClean="0"/>
              <a:t>family–based </a:t>
            </a:r>
            <a:r>
              <a:rPr lang="en-US" dirty="0"/>
              <a:t>servers can be used </a:t>
            </a:r>
            <a:r>
              <a:rPr lang="en-US" dirty="0" smtClean="0"/>
              <a:t>as </a:t>
            </a:r>
            <a:r>
              <a:rPr lang="en-US" dirty="0"/>
              <a:t>fully capable converged storage </a:t>
            </a:r>
            <a:r>
              <a:rPr lang="en-US" dirty="0" smtClean="0"/>
              <a:t>servers, enabling scale-out </a:t>
            </a:r>
            <a:r>
              <a:rPr lang="en-US" dirty="0"/>
              <a:t>storage with intelligent solutions built specifically for the cloud.</a:t>
            </a:r>
          </a:p>
          <a:p>
            <a:r>
              <a:rPr lang="en-US" b="1" dirty="0" smtClean="0"/>
              <a:t>Notes</a:t>
            </a:r>
            <a:r>
              <a:rPr lang="en-US" b="1" dirty="0"/>
              <a:t>:</a:t>
            </a:r>
          </a:p>
          <a:p>
            <a:r>
              <a:rPr lang="en-US" dirty="0"/>
              <a:t>Intel Xeon processor E5 </a:t>
            </a:r>
            <a:r>
              <a:rPr lang="en-US" dirty="0" smtClean="0"/>
              <a:t>family–based </a:t>
            </a:r>
            <a:r>
              <a:rPr lang="en-US" dirty="0"/>
              <a:t>servers can be used as </a:t>
            </a:r>
            <a:r>
              <a:rPr lang="en-US" dirty="0" smtClean="0"/>
              <a:t>fully </a:t>
            </a:r>
            <a:r>
              <a:rPr lang="en-US" dirty="0"/>
              <a:t>capable storage </a:t>
            </a:r>
            <a:r>
              <a:rPr lang="en-US" dirty="0" smtClean="0"/>
              <a:t>servers, </a:t>
            </a:r>
            <a:r>
              <a:rPr lang="en-US" dirty="0"/>
              <a:t>enabling scale-out storage with intelligent solutions built specifically for the cloud. </a:t>
            </a:r>
          </a:p>
          <a:p>
            <a:r>
              <a:rPr lang="en-US" dirty="0" smtClean="0"/>
              <a:t>In </a:t>
            </a:r>
            <a:r>
              <a:rPr lang="en-US" dirty="0"/>
              <a:t>addition to providing increased compute power and performance, the processor enables massive, cost-effective scalability. Open standards and interoperability reduce reliance on expensive proprietary interfaces so that expanding capacity means adding nodes versus installing a discrete subsystem. The Intel Xeon processor E5 family supports </a:t>
            </a:r>
            <a:r>
              <a:rPr lang="en-US" dirty="0" err="1"/>
              <a:t>Fibre</a:t>
            </a:r>
            <a:r>
              <a:rPr lang="en-US" dirty="0"/>
              <a:t> Channel over Ethernet (</a:t>
            </a:r>
            <a:r>
              <a:rPr lang="en-US" dirty="0" err="1"/>
              <a:t>FCoE</a:t>
            </a:r>
            <a:r>
              <a:rPr lang="en-US" dirty="0"/>
              <a:t>) and Internet Small Computer System Interface (</a:t>
            </a:r>
            <a:r>
              <a:rPr lang="en-US" dirty="0" err="1"/>
              <a:t>iSCSI</a:t>
            </a:r>
            <a:r>
              <a:rPr lang="en-US" dirty="0"/>
              <a:t>) protocols for faster traffic over a converged network architecture.</a:t>
            </a:r>
          </a:p>
          <a:p>
            <a:r>
              <a:rPr lang="en-US" dirty="0" smtClean="0"/>
              <a:t>The </a:t>
            </a:r>
            <a:r>
              <a:rPr lang="en-US" dirty="0"/>
              <a:t>Intel Xeon processor E5 family provides the performance within storage solutions that enable next-generation capabilities like thin provisioning, automated </a:t>
            </a:r>
            <a:r>
              <a:rPr lang="en-US" dirty="0" err="1"/>
              <a:t>tiering</a:t>
            </a:r>
            <a:r>
              <a:rPr lang="en-US" dirty="0"/>
              <a:t> of data, data </a:t>
            </a:r>
            <a:r>
              <a:rPr lang="en-US" dirty="0" err="1" smtClean="0"/>
              <a:t>deduplication</a:t>
            </a:r>
            <a:r>
              <a:rPr lang="en-US" dirty="0"/>
              <a:t>, </a:t>
            </a:r>
            <a:r>
              <a:rPr lang="en-US" dirty="0" smtClean="0"/>
              <a:t/>
            </a:r>
            <a:br>
              <a:rPr lang="en-US" dirty="0" smtClean="0"/>
            </a:br>
            <a:r>
              <a:rPr lang="en-US" dirty="0" smtClean="0"/>
              <a:t>and </a:t>
            </a:r>
            <a:r>
              <a:rPr lang="en-US" dirty="0"/>
              <a:t>erasure coding/RAID over nodes. These solutions optimize capacity and balance storage I/O, </a:t>
            </a:r>
            <a:r>
              <a:rPr lang="en-US" dirty="0" smtClean="0"/>
              <a:t/>
            </a:r>
            <a:br>
              <a:rPr lang="en-US" dirty="0" smtClean="0"/>
            </a:br>
            <a:r>
              <a:rPr lang="en-US" dirty="0" smtClean="0"/>
              <a:t>as </a:t>
            </a:r>
            <a:r>
              <a:rPr lang="en-US" dirty="0"/>
              <a:t>well as keep costs down. </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r>
              <a:rPr lang="en-US" dirty="0" smtClean="0"/>
              <a:t>8</a:t>
            </a:r>
            <a:endParaRPr lang="en-US" dirty="0"/>
          </a:p>
        </p:txBody>
      </p:sp>
    </p:spTree>
    <p:extLst>
      <p:ext uri="{BB962C8B-B14F-4D97-AF65-F5344CB8AC3E}">
        <p14:creationId xmlns:p14="http://schemas.microsoft.com/office/powerpoint/2010/main" xmlns="" val="7489316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tx1"/>
        </a:solid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7030256" y="304700"/>
            <a:ext cx="1759782" cy="740664"/>
          </a:xfrm>
          <a:prstGeom prst="rect">
            <a:avLst/>
          </a:prstGeom>
        </p:spPr>
      </p:pic>
      <p:pic>
        <p:nvPicPr>
          <p:cNvPr id="43" name="Picture 8" descr="PPTCovers-01.png"/>
          <p:cNvPicPr>
            <a:picLocks noChangeAspect="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0" y="1917700"/>
            <a:ext cx="8269288" cy="3822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hasCustomPrompt="1"/>
          </p:nvPr>
        </p:nvSpPr>
        <p:spPr>
          <a:xfrm>
            <a:off x="353960" y="2888036"/>
            <a:ext cx="7020233" cy="1381008"/>
          </a:xfrm>
        </p:spPr>
        <p:txBody>
          <a:bodyPr anchor="t" anchorCtr="0">
            <a:normAutofit/>
          </a:bodyPr>
          <a:lstStyle>
            <a:lvl1pPr algn="l">
              <a:defRPr sz="3600" b="0">
                <a:solidFill>
                  <a:schemeClr val="tx1"/>
                </a:solidFill>
              </a:defRPr>
            </a:lvl1pPr>
          </a:lstStyle>
          <a:p>
            <a:r>
              <a:rPr lang="en-US" dirty="0" smtClean="0"/>
              <a:t>Click to edit title</a:t>
            </a:r>
            <a:endParaRPr lang="en-US" dirty="0"/>
          </a:p>
        </p:txBody>
      </p:sp>
      <p:sp>
        <p:nvSpPr>
          <p:cNvPr id="7" name="Text Placeholder 8"/>
          <p:cNvSpPr>
            <a:spLocks noGrp="1"/>
          </p:cNvSpPr>
          <p:nvPr>
            <p:ph type="body" sz="quarter" idx="13" hasCustomPrompt="1"/>
          </p:nvPr>
        </p:nvSpPr>
        <p:spPr>
          <a:xfrm>
            <a:off x="2289533" y="4702107"/>
            <a:ext cx="4701202" cy="955743"/>
          </a:xfrm>
        </p:spPr>
        <p:txBody>
          <a:bodyPr>
            <a:noAutofit/>
          </a:bodyPr>
          <a:lstStyle>
            <a:lvl1pPr marL="0" indent="0" algn="l">
              <a:buNone/>
              <a:defRPr sz="1400">
                <a:solidFill>
                  <a:schemeClr val="tx1"/>
                </a:solidFill>
              </a:defRPr>
            </a:lvl1pPr>
            <a:lvl2pPr marL="0" indent="0" algn="l">
              <a:buNone/>
              <a:defRPr sz="1400">
                <a:solidFill>
                  <a:schemeClr val="tx1"/>
                </a:solidFill>
              </a:defRPr>
            </a:lvl2pPr>
            <a:lvl3pPr marL="0" indent="0" algn="l">
              <a:buNone/>
              <a:defRPr sz="1400">
                <a:solidFill>
                  <a:schemeClr val="tx1"/>
                </a:solidFill>
              </a:defRPr>
            </a:lvl3pPr>
            <a:lvl4pPr marL="0" indent="0" algn="l">
              <a:buNone/>
              <a:defRPr sz="1400">
                <a:solidFill>
                  <a:schemeClr val="tx1"/>
                </a:solidFill>
              </a:defRPr>
            </a:lvl4pPr>
            <a:lvl5pPr marL="0" indent="0" algn="l">
              <a:buNone/>
              <a:defRPr sz="1400">
                <a:solidFill>
                  <a:schemeClr val="tx1"/>
                </a:solidFill>
              </a:defRPr>
            </a:lvl5pPr>
          </a:lstStyle>
          <a:p>
            <a:pPr lvl="0"/>
            <a:r>
              <a:rPr lang="en-US" dirty="0" smtClean="0"/>
              <a:t>Click to edit subtitle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5181600" y="1371600"/>
            <a:ext cx="1752600" cy="1314450"/>
          </a:xfrm>
          <a:prstGeom prst="rect">
            <a:avLst/>
          </a:prstGeom>
        </p:spPr>
      </p:pic>
      <p:pic>
        <p:nvPicPr>
          <p:cNvPr id="10" name="Picture 9"/>
          <p:cNvPicPr>
            <a:picLocks noChangeAspect="1"/>
          </p:cNvPicPr>
          <p:nvPr userDrawn="1"/>
        </p:nvPicPr>
        <p:blipFill>
          <a:blip r:embed="rId5">
            <a:extLst>
              <a:ext uri="{28A0092B-C50C-407E-A947-70E740481C1C}">
                <a14:useLocalDpi xmlns:a14="http://schemas.microsoft.com/office/drawing/2010/main" xmlns="" val="0"/>
              </a:ext>
            </a:extLst>
          </a:blip>
          <a:stretch>
            <a:fillRect/>
          </a:stretch>
        </p:blipFill>
        <p:spPr>
          <a:xfrm>
            <a:off x="7957472" y="6117336"/>
            <a:ext cx="832566" cy="548640"/>
          </a:xfrm>
          <a:prstGeom prst="rect">
            <a:avLst/>
          </a:prstGeom>
        </p:spPr>
      </p:pic>
    </p:spTree>
    <p:extLst>
      <p:ext uri="{BB962C8B-B14F-4D97-AF65-F5344CB8AC3E}">
        <p14:creationId xmlns:p14="http://schemas.microsoft.com/office/powerpoint/2010/main" xmlns="" val="23614110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Final Slide ALT">
    <p:spTree>
      <p:nvGrpSpPr>
        <p:cNvPr id="1" name=""/>
        <p:cNvGrpSpPr/>
        <p:nvPr/>
      </p:nvGrpSpPr>
      <p:grpSpPr>
        <a:xfrm>
          <a:off x="0" y="0"/>
          <a:ext cx="0" cy="0"/>
          <a:chOff x="0" y="0"/>
          <a:chExt cx="0" cy="0"/>
        </a:xfrm>
      </p:grpSpPr>
      <p:grpSp>
        <p:nvGrpSpPr>
          <p:cNvPr id="2" name="Group 17"/>
          <p:cNvGrpSpPr>
            <a:grpSpLocks noChangeAspect="1"/>
          </p:cNvGrpSpPr>
          <p:nvPr/>
        </p:nvGrpSpPr>
        <p:grpSpPr bwMode="auto">
          <a:xfrm>
            <a:off x="2536723" y="1876838"/>
            <a:ext cx="4070554" cy="3072868"/>
            <a:chOff x="248" y="2908"/>
            <a:chExt cx="816" cy="616"/>
          </a:xfrm>
          <a:solidFill>
            <a:srgbClr val="0860A8"/>
          </a:solidFill>
        </p:grpSpPr>
        <p:sp>
          <p:nvSpPr>
            <p:cNvPr id="20" name="AutoShape 5"/>
            <p:cNvSpPr>
              <a:spLocks noChangeAspect="1" noChangeArrowheads="1" noTextEdit="1"/>
            </p:cNvSpPr>
            <p:nvPr userDrawn="1"/>
          </p:nvSpPr>
          <p:spPr bwMode="auto">
            <a:xfrm>
              <a:off x="248" y="2908"/>
              <a:ext cx="816" cy="6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 name="Freeform 20"/>
            <p:cNvSpPr>
              <a:spLocks noEditPoints="1"/>
            </p:cNvSpPr>
            <p:nvPr userDrawn="1"/>
          </p:nvSpPr>
          <p:spPr bwMode="auto">
            <a:xfrm>
              <a:off x="365" y="3027"/>
              <a:ext cx="576" cy="380"/>
            </a:xfrm>
            <a:custGeom>
              <a:avLst/>
              <a:gdLst>
                <a:gd name="T0" fmla="*/ 1225 w 2881"/>
                <a:gd name="T1" fmla="*/ 1703 h 1899"/>
                <a:gd name="T2" fmla="*/ 1013 w 2881"/>
                <a:gd name="T3" fmla="*/ 1706 h 1899"/>
                <a:gd name="T4" fmla="*/ 810 w 2881"/>
                <a:gd name="T5" fmla="*/ 1691 h 1899"/>
                <a:gd name="T6" fmla="*/ 621 w 2881"/>
                <a:gd name="T7" fmla="*/ 1658 h 1899"/>
                <a:gd name="T8" fmla="*/ 453 w 2881"/>
                <a:gd name="T9" fmla="*/ 1601 h 1899"/>
                <a:gd name="T10" fmla="*/ 312 w 2881"/>
                <a:gd name="T11" fmla="*/ 1521 h 1899"/>
                <a:gd name="T12" fmla="*/ 203 w 2881"/>
                <a:gd name="T13" fmla="*/ 1411 h 1899"/>
                <a:gd name="T14" fmla="*/ 135 w 2881"/>
                <a:gd name="T15" fmla="*/ 1271 h 1899"/>
                <a:gd name="T16" fmla="*/ 114 w 2881"/>
                <a:gd name="T17" fmla="*/ 1086 h 1899"/>
                <a:gd name="T18" fmla="*/ 152 w 2881"/>
                <a:gd name="T19" fmla="*/ 891 h 1899"/>
                <a:gd name="T20" fmla="*/ 239 w 2881"/>
                <a:gd name="T21" fmla="*/ 718 h 1899"/>
                <a:gd name="T22" fmla="*/ 314 w 2881"/>
                <a:gd name="T23" fmla="*/ 544 h 1899"/>
                <a:gd name="T24" fmla="*/ 167 w 2881"/>
                <a:gd name="T25" fmla="*/ 699 h 1899"/>
                <a:gd name="T26" fmla="*/ 62 w 2881"/>
                <a:gd name="T27" fmla="*/ 869 h 1899"/>
                <a:gd name="T28" fmla="*/ 6 w 2881"/>
                <a:gd name="T29" fmla="*/ 1057 h 1899"/>
                <a:gd name="T30" fmla="*/ 6 w 2881"/>
                <a:gd name="T31" fmla="*/ 1260 h 1899"/>
                <a:gd name="T32" fmla="*/ 63 w 2881"/>
                <a:gd name="T33" fmla="*/ 1453 h 1899"/>
                <a:gd name="T34" fmla="*/ 178 w 2881"/>
                <a:gd name="T35" fmla="*/ 1610 h 1899"/>
                <a:gd name="T36" fmla="*/ 350 w 2881"/>
                <a:gd name="T37" fmla="*/ 1736 h 1899"/>
                <a:gd name="T38" fmla="*/ 574 w 2881"/>
                <a:gd name="T39" fmla="*/ 1829 h 1899"/>
                <a:gd name="T40" fmla="*/ 846 w 2881"/>
                <a:gd name="T41" fmla="*/ 1884 h 1899"/>
                <a:gd name="T42" fmla="*/ 1165 w 2881"/>
                <a:gd name="T43" fmla="*/ 1899 h 1899"/>
                <a:gd name="T44" fmla="*/ 1488 w 2881"/>
                <a:gd name="T45" fmla="*/ 1874 h 1899"/>
                <a:gd name="T46" fmla="*/ 1765 w 2881"/>
                <a:gd name="T47" fmla="*/ 1825 h 1899"/>
                <a:gd name="T48" fmla="*/ 2048 w 2881"/>
                <a:gd name="T49" fmla="*/ 1747 h 1899"/>
                <a:gd name="T50" fmla="*/ 2313 w 2881"/>
                <a:gd name="T51" fmla="*/ 1643 h 1899"/>
                <a:gd name="T52" fmla="*/ 2319 w 2881"/>
                <a:gd name="T53" fmla="*/ 1424 h 1899"/>
                <a:gd name="T54" fmla="*/ 2061 w 2881"/>
                <a:gd name="T55" fmla="*/ 1536 h 1899"/>
                <a:gd name="T56" fmla="*/ 1766 w 2881"/>
                <a:gd name="T57" fmla="*/ 1623 h 1899"/>
                <a:gd name="T58" fmla="*/ 1465 w 2881"/>
                <a:gd name="T59" fmla="*/ 1682 h 1899"/>
                <a:gd name="T60" fmla="*/ 2852 w 2881"/>
                <a:gd name="T61" fmla="*/ 481 h 1899"/>
                <a:gd name="T62" fmla="*/ 2771 w 2881"/>
                <a:gd name="T63" fmla="*/ 326 h 1899"/>
                <a:gd name="T64" fmla="*/ 2642 w 2881"/>
                <a:gd name="T65" fmla="*/ 203 h 1899"/>
                <a:gd name="T66" fmla="*/ 2474 w 2881"/>
                <a:gd name="T67" fmla="*/ 108 h 1899"/>
                <a:gd name="T68" fmla="*/ 2272 w 2881"/>
                <a:gd name="T69" fmla="*/ 43 h 1899"/>
                <a:gd name="T70" fmla="*/ 2046 w 2881"/>
                <a:gd name="T71" fmla="*/ 7 h 1899"/>
                <a:gd name="T72" fmla="*/ 1801 w 2881"/>
                <a:gd name="T73" fmla="*/ 1 h 1899"/>
                <a:gd name="T74" fmla="*/ 1545 w 2881"/>
                <a:gd name="T75" fmla="*/ 22 h 1899"/>
                <a:gd name="T76" fmla="*/ 1285 w 2881"/>
                <a:gd name="T77" fmla="*/ 72 h 1899"/>
                <a:gd name="T78" fmla="*/ 1028 w 2881"/>
                <a:gd name="T79" fmla="*/ 150 h 1899"/>
                <a:gd name="T80" fmla="*/ 782 w 2881"/>
                <a:gd name="T81" fmla="*/ 255 h 1899"/>
                <a:gd name="T82" fmla="*/ 627 w 2881"/>
                <a:gd name="T83" fmla="*/ 396 h 1899"/>
                <a:gd name="T84" fmla="*/ 867 w 2881"/>
                <a:gd name="T85" fmla="*/ 288 h 1899"/>
                <a:gd name="T86" fmla="*/ 1118 w 2881"/>
                <a:gd name="T87" fmla="*/ 204 h 1899"/>
                <a:gd name="T88" fmla="*/ 1373 w 2881"/>
                <a:gd name="T89" fmla="*/ 143 h 1899"/>
                <a:gd name="T90" fmla="*/ 1625 w 2881"/>
                <a:gd name="T91" fmla="*/ 109 h 1899"/>
                <a:gd name="T92" fmla="*/ 1869 w 2881"/>
                <a:gd name="T93" fmla="*/ 99 h 1899"/>
                <a:gd name="T94" fmla="*/ 2095 w 2881"/>
                <a:gd name="T95" fmla="*/ 117 h 1899"/>
                <a:gd name="T96" fmla="*/ 2298 w 2881"/>
                <a:gd name="T97" fmla="*/ 163 h 1899"/>
                <a:gd name="T98" fmla="*/ 2470 w 2881"/>
                <a:gd name="T99" fmla="*/ 237 h 1899"/>
                <a:gd name="T100" fmla="*/ 2605 w 2881"/>
                <a:gd name="T101" fmla="*/ 341 h 1899"/>
                <a:gd name="T102" fmla="*/ 2695 w 2881"/>
                <a:gd name="T103" fmla="*/ 475 h 1899"/>
                <a:gd name="T104" fmla="*/ 2733 w 2881"/>
                <a:gd name="T105" fmla="*/ 637 h 1899"/>
                <a:gd name="T106" fmla="*/ 2710 w 2881"/>
                <a:gd name="T107" fmla="*/ 800 h 1899"/>
                <a:gd name="T108" fmla="*/ 2630 w 2881"/>
                <a:gd name="T109" fmla="*/ 951 h 1899"/>
                <a:gd name="T110" fmla="*/ 2500 w 2881"/>
                <a:gd name="T111" fmla="*/ 1078 h 1899"/>
                <a:gd name="T112" fmla="*/ 2493 w 2881"/>
                <a:gd name="T113" fmla="*/ 1251 h 1899"/>
                <a:gd name="T114" fmla="*/ 2626 w 2881"/>
                <a:gd name="T115" fmla="*/ 1168 h 1899"/>
                <a:gd name="T116" fmla="*/ 2742 w 2881"/>
                <a:gd name="T117" fmla="*/ 1050 h 1899"/>
                <a:gd name="T118" fmla="*/ 2830 w 2881"/>
                <a:gd name="T119" fmla="*/ 903 h 1899"/>
                <a:gd name="T120" fmla="*/ 2877 w 2881"/>
                <a:gd name="T121" fmla="*/ 731 h 1899"/>
                <a:gd name="T122" fmla="*/ 2867 w 2881"/>
                <a:gd name="T123" fmla="*/ 539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81" h="1899">
                  <a:moveTo>
                    <a:pt x="1368" y="1693"/>
                  </a:moveTo>
                  <a:lnTo>
                    <a:pt x="1296" y="1699"/>
                  </a:lnTo>
                  <a:lnTo>
                    <a:pt x="1225" y="1703"/>
                  </a:lnTo>
                  <a:lnTo>
                    <a:pt x="1154" y="1706"/>
                  </a:lnTo>
                  <a:lnTo>
                    <a:pt x="1084" y="1706"/>
                  </a:lnTo>
                  <a:lnTo>
                    <a:pt x="1013" y="1706"/>
                  </a:lnTo>
                  <a:lnTo>
                    <a:pt x="945" y="1704"/>
                  </a:lnTo>
                  <a:lnTo>
                    <a:pt x="877" y="1699"/>
                  </a:lnTo>
                  <a:lnTo>
                    <a:pt x="810" y="1691"/>
                  </a:lnTo>
                  <a:lnTo>
                    <a:pt x="745" y="1683"/>
                  </a:lnTo>
                  <a:lnTo>
                    <a:pt x="682" y="1672"/>
                  </a:lnTo>
                  <a:lnTo>
                    <a:pt x="621" y="1658"/>
                  </a:lnTo>
                  <a:lnTo>
                    <a:pt x="563" y="1642"/>
                  </a:lnTo>
                  <a:lnTo>
                    <a:pt x="506" y="1623"/>
                  </a:lnTo>
                  <a:lnTo>
                    <a:pt x="453" y="1601"/>
                  </a:lnTo>
                  <a:lnTo>
                    <a:pt x="402" y="1578"/>
                  </a:lnTo>
                  <a:lnTo>
                    <a:pt x="355" y="1550"/>
                  </a:lnTo>
                  <a:lnTo>
                    <a:pt x="312" y="1521"/>
                  </a:lnTo>
                  <a:lnTo>
                    <a:pt x="271" y="1487"/>
                  </a:lnTo>
                  <a:lnTo>
                    <a:pt x="235" y="1450"/>
                  </a:lnTo>
                  <a:lnTo>
                    <a:pt x="203" y="1411"/>
                  </a:lnTo>
                  <a:lnTo>
                    <a:pt x="176" y="1369"/>
                  </a:lnTo>
                  <a:lnTo>
                    <a:pt x="154" y="1322"/>
                  </a:lnTo>
                  <a:lnTo>
                    <a:pt x="135" y="1271"/>
                  </a:lnTo>
                  <a:lnTo>
                    <a:pt x="121" y="1218"/>
                  </a:lnTo>
                  <a:lnTo>
                    <a:pt x="114" y="1152"/>
                  </a:lnTo>
                  <a:lnTo>
                    <a:pt x="114" y="1086"/>
                  </a:lnTo>
                  <a:lnTo>
                    <a:pt x="120" y="1020"/>
                  </a:lnTo>
                  <a:lnTo>
                    <a:pt x="134" y="955"/>
                  </a:lnTo>
                  <a:lnTo>
                    <a:pt x="152" y="891"/>
                  </a:lnTo>
                  <a:lnTo>
                    <a:pt x="177" y="831"/>
                  </a:lnTo>
                  <a:lnTo>
                    <a:pt x="207" y="773"/>
                  </a:lnTo>
                  <a:lnTo>
                    <a:pt x="239" y="718"/>
                  </a:lnTo>
                  <a:lnTo>
                    <a:pt x="275" y="668"/>
                  </a:lnTo>
                  <a:lnTo>
                    <a:pt x="314" y="622"/>
                  </a:lnTo>
                  <a:lnTo>
                    <a:pt x="314" y="544"/>
                  </a:lnTo>
                  <a:lnTo>
                    <a:pt x="261" y="593"/>
                  </a:lnTo>
                  <a:lnTo>
                    <a:pt x="212" y="645"/>
                  </a:lnTo>
                  <a:lnTo>
                    <a:pt x="167" y="699"/>
                  </a:lnTo>
                  <a:lnTo>
                    <a:pt x="128" y="753"/>
                  </a:lnTo>
                  <a:lnTo>
                    <a:pt x="92" y="810"/>
                  </a:lnTo>
                  <a:lnTo>
                    <a:pt x="62" y="869"/>
                  </a:lnTo>
                  <a:lnTo>
                    <a:pt x="39" y="930"/>
                  </a:lnTo>
                  <a:lnTo>
                    <a:pt x="19" y="992"/>
                  </a:lnTo>
                  <a:lnTo>
                    <a:pt x="6" y="1057"/>
                  </a:lnTo>
                  <a:lnTo>
                    <a:pt x="0" y="1123"/>
                  </a:lnTo>
                  <a:lnTo>
                    <a:pt x="0" y="1191"/>
                  </a:lnTo>
                  <a:lnTo>
                    <a:pt x="6" y="1260"/>
                  </a:lnTo>
                  <a:lnTo>
                    <a:pt x="20" y="1332"/>
                  </a:lnTo>
                  <a:lnTo>
                    <a:pt x="39" y="1393"/>
                  </a:lnTo>
                  <a:lnTo>
                    <a:pt x="63" y="1453"/>
                  </a:lnTo>
                  <a:lnTo>
                    <a:pt x="95" y="1508"/>
                  </a:lnTo>
                  <a:lnTo>
                    <a:pt x="134" y="1560"/>
                  </a:lnTo>
                  <a:lnTo>
                    <a:pt x="178" y="1610"/>
                  </a:lnTo>
                  <a:lnTo>
                    <a:pt x="230" y="1656"/>
                  </a:lnTo>
                  <a:lnTo>
                    <a:pt x="287" y="1698"/>
                  </a:lnTo>
                  <a:lnTo>
                    <a:pt x="350" y="1736"/>
                  </a:lnTo>
                  <a:lnTo>
                    <a:pt x="418" y="1771"/>
                  </a:lnTo>
                  <a:lnTo>
                    <a:pt x="494" y="1801"/>
                  </a:lnTo>
                  <a:lnTo>
                    <a:pt x="574" y="1829"/>
                  </a:lnTo>
                  <a:lnTo>
                    <a:pt x="659" y="1851"/>
                  </a:lnTo>
                  <a:lnTo>
                    <a:pt x="750" y="1869"/>
                  </a:lnTo>
                  <a:lnTo>
                    <a:pt x="846" y="1884"/>
                  </a:lnTo>
                  <a:lnTo>
                    <a:pt x="948" y="1893"/>
                  </a:lnTo>
                  <a:lnTo>
                    <a:pt x="1054" y="1898"/>
                  </a:lnTo>
                  <a:lnTo>
                    <a:pt x="1165" y="1899"/>
                  </a:lnTo>
                  <a:lnTo>
                    <a:pt x="1281" y="1894"/>
                  </a:lnTo>
                  <a:lnTo>
                    <a:pt x="1401" y="1884"/>
                  </a:lnTo>
                  <a:lnTo>
                    <a:pt x="1488" y="1874"/>
                  </a:lnTo>
                  <a:lnTo>
                    <a:pt x="1578" y="1862"/>
                  </a:lnTo>
                  <a:lnTo>
                    <a:pt x="1670" y="1845"/>
                  </a:lnTo>
                  <a:lnTo>
                    <a:pt x="1765" y="1825"/>
                  </a:lnTo>
                  <a:lnTo>
                    <a:pt x="1860" y="1803"/>
                  </a:lnTo>
                  <a:lnTo>
                    <a:pt x="1954" y="1777"/>
                  </a:lnTo>
                  <a:lnTo>
                    <a:pt x="2048" y="1747"/>
                  </a:lnTo>
                  <a:lnTo>
                    <a:pt x="2140" y="1715"/>
                  </a:lnTo>
                  <a:lnTo>
                    <a:pt x="2229" y="1680"/>
                  </a:lnTo>
                  <a:lnTo>
                    <a:pt x="2313" y="1643"/>
                  </a:lnTo>
                  <a:lnTo>
                    <a:pt x="2392" y="1602"/>
                  </a:lnTo>
                  <a:lnTo>
                    <a:pt x="2392" y="1384"/>
                  </a:lnTo>
                  <a:lnTo>
                    <a:pt x="2319" y="1424"/>
                  </a:lnTo>
                  <a:lnTo>
                    <a:pt x="2239" y="1464"/>
                  </a:lnTo>
                  <a:lnTo>
                    <a:pt x="2152" y="1501"/>
                  </a:lnTo>
                  <a:lnTo>
                    <a:pt x="2061" y="1536"/>
                  </a:lnTo>
                  <a:lnTo>
                    <a:pt x="1964" y="1568"/>
                  </a:lnTo>
                  <a:lnTo>
                    <a:pt x="1866" y="1597"/>
                  </a:lnTo>
                  <a:lnTo>
                    <a:pt x="1766" y="1623"/>
                  </a:lnTo>
                  <a:lnTo>
                    <a:pt x="1665" y="1647"/>
                  </a:lnTo>
                  <a:lnTo>
                    <a:pt x="1565" y="1667"/>
                  </a:lnTo>
                  <a:lnTo>
                    <a:pt x="1465" y="1682"/>
                  </a:lnTo>
                  <a:lnTo>
                    <a:pt x="1368" y="1693"/>
                  </a:lnTo>
                  <a:close/>
                  <a:moveTo>
                    <a:pt x="2867" y="539"/>
                  </a:moveTo>
                  <a:lnTo>
                    <a:pt x="2852" y="481"/>
                  </a:lnTo>
                  <a:lnTo>
                    <a:pt x="2831" y="427"/>
                  </a:lnTo>
                  <a:lnTo>
                    <a:pt x="2804" y="375"/>
                  </a:lnTo>
                  <a:lnTo>
                    <a:pt x="2771" y="326"/>
                  </a:lnTo>
                  <a:lnTo>
                    <a:pt x="2732" y="282"/>
                  </a:lnTo>
                  <a:lnTo>
                    <a:pt x="2690" y="240"/>
                  </a:lnTo>
                  <a:lnTo>
                    <a:pt x="2642" y="203"/>
                  </a:lnTo>
                  <a:lnTo>
                    <a:pt x="2590" y="168"/>
                  </a:lnTo>
                  <a:lnTo>
                    <a:pt x="2534" y="136"/>
                  </a:lnTo>
                  <a:lnTo>
                    <a:pt x="2474" y="108"/>
                  </a:lnTo>
                  <a:lnTo>
                    <a:pt x="2409" y="83"/>
                  </a:lnTo>
                  <a:lnTo>
                    <a:pt x="2343" y="62"/>
                  </a:lnTo>
                  <a:lnTo>
                    <a:pt x="2272" y="43"/>
                  </a:lnTo>
                  <a:lnTo>
                    <a:pt x="2199" y="28"/>
                  </a:lnTo>
                  <a:lnTo>
                    <a:pt x="2124" y="16"/>
                  </a:lnTo>
                  <a:lnTo>
                    <a:pt x="2046" y="7"/>
                  </a:lnTo>
                  <a:lnTo>
                    <a:pt x="1965" y="2"/>
                  </a:lnTo>
                  <a:lnTo>
                    <a:pt x="1884" y="0"/>
                  </a:lnTo>
                  <a:lnTo>
                    <a:pt x="1801" y="1"/>
                  </a:lnTo>
                  <a:lnTo>
                    <a:pt x="1717" y="5"/>
                  </a:lnTo>
                  <a:lnTo>
                    <a:pt x="1630" y="12"/>
                  </a:lnTo>
                  <a:lnTo>
                    <a:pt x="1545" y="22"/>
                  </a:lnTo>
                  <a:lnTo>
                    <a:pt x="1458" y="36"/>
                  </a:lnTo>
                  <a:lnTo>
                    <a:pt x="1372" y="52"/>
                  </a:lnTo>
                  <a:lnTo>
                    <a:pt x="1285" y="72"/>
                  </a:lnTo>
                  <a:lnTo>
                    <a:pt x="1199" y="95"/>
                  </a:lnTo>
                  <a:lnTo>
                    <a:pt x="1113" y="121"/>
                  </a:lnTo>
                  <a:lnTo>
                    <a:pt x="1028" y="150"/>
                  </a:lnTo>
                  <a:lnTo>
                    <a:pt x="944" y="182"/>
                  </a:lnTo>
                  <a:lnTo>
                    <a:pt x="862" y="218"/>
                  </a:lnTo>
                  <a:lnTo>
                    <a:pt x="782" y="255"/>
                  </a:lnTo>
                  <a:lnTo>
                    <a:pt x="704" y="297"/>
                  </a:lnTo>
                  <a:lnTo>
                    <a:pt x="627" y="340"/>
                  </a:lnTo>
                  <a:lnTo>
                    <a:pt x="627" y="396"/>
                  </a:lnTo>
                  <a:lnTo>
                    <a:pt x="705" y="357"/>
                  </a:lnTo>
                  <a:lnTo>
                    <a:pt x="786" y="321"/>
                  </a:lnTo>
                  <a:lnTo>
                    <a:pt x="867" y="288"/>
                  </a:lnTo>
                  <a:lnTo>
                    <a:pt x="950" y="257"/>
                  </a:lnTo>
                  <a:lnTo>
                    <a:pt x="1033" y="229"/>
                  </a:lnTo>
                  <a:lnTo>
                    <a:pt x="1118" y="204"/>
                  </a:lnTo>
                  <a:lnTo>
                    <a:pt x="1202" y="180"/>
                  </a:lnTo>
                  <a:lnTo>
                    <a:pt x="1288" y="161"/>
                  </a:lnTo>
                  <a:lnTo>
                    <a:pt x="1373" y="143"/>
                  </a:lnTo>
                  <a:lnTo>
                    <a:pt x="1458" y="129"/>
                  </a:lnTo>
                  <a:lnTo>
                    <a:pt x="1542" y="117"/>
                  </a:lnTo>
                  <a:lnTo>
                    <a:pt x="1625" y="109"/>
                  </a:lnTo>
                  <a:lnTo>
                    <a:pt x="1708" y="103"/>
                  </a:lnTo>
                  <a:lnTo>
                    <a:pt x="1789" y="100"/>
                  </a:lnTo>
                  <a:lnTo>
                    <a:pt x="1869" y="99"/>
                  </a:lnTo>
                  <a:lnTo>
                    <a:pt x="1946" y="103"/>
                  </a:lnTo>
                  <a:lnTo>
                    <a:pt x="2022" y="109"/>
                  </a:lnTo>
                  <a:lnTo>
                    <a:pt x="2095" y="117"/>
                  </a:lnTo>
                  <a:lnTo>
                    <a:pt x="2166" y="130"/>
                  </a:lnTo>
                  <a:lnTo>
                    <a:pt x="2233" y="145"/>
                  </a:lnTo>
                  <a:lnTo>
                    <a:pt x="2298" y="163"/>
                  </a:lnTo>
                  <a:lnTo>
                    <a:pt x="2359" y="184"/>
                  </a:lnTo>
                  <a:lnTo>
                    <a:pt x="2417" y="209"/>
                  </a:lnTo>
                  <a:lnTo>
                    <a:pt x="2470" y="237"/>
                  </a:lnTo>
                  <a:lnTo>
                    <a:pt x="2519" y="268"/>
                  </a:lnTo>
                  <a:lnTo>
                    <a:pt x="2564" y="303"/>
                  </a:lnTo>
                  <a:lnTo>
                    <a:pt x="2605" y="341"/>
                  </a:lnTo>
                  <a:lnTo>
                    <a:pt x="2639" y="382"/>
                  </a:lnTo>
                  <a:lnTo>
                    <a:pt x="2670" y="427"/>
                  </a:lnTo>
                  <a:lnTo>
                    <a:pt x="2695" y="475"/>
                  </a:lnTo>
                  <a:lnTo>
                    <a:pt x="2714" y="527"/>
                  </a:lnTo>
                  <a:lnTo>
                    <a:pt x="2727" y="582"/>
                  </a:lnTo>
                  <a:lnTo>
                    <a:pt x="2733" y="637"/>
                  </a:lnTo>
                  <a:lnTo>
                    <a:pt x="2732" y="692"/>
                  </a:lnTo>
                  <a:lnTo>
                    <a:pt x="2724" y="747"/>
                  </a:lnTo>
                  <a:lnTo>
                    <a:pt x="2710" y="800"/>
                  </a:lnTo>
                  <a:lnTo>
                    <a:pt x="2689" y="852"/>
                  </a:lnTo>
                  <a:lnTo>
                    <a:pt x="2662" y="903"/>
                  </a:lnTo>
                  <a:lnTo>
                    <a:pt x="2630" y="951"/>
                  </a:lnTo>
                  <a:lnTo>
                    <a:pt x="2591" y="997"/>
                  </a:lnTo>
                  <a:lnTo>
                    <a:pt x="2548" y="1039"/>
                  </a:lnTo>
                  <a:lnTo>
                    <a:pt x="2500" y="1078"/>
                  </a:lnTo>
                  <a:lnTo>
                    <a:pt x="2448" y="1113"/>
                  </a:lnTo>
                  <a:lnTo>
                    <a:pt x="2448" y="1270"/>
                  </a:lnTo>
                  <a:lnTo>
                    <a:pt x="2493" y="1251"/>
                  </a:lnTo>
                  <a:lnTo>
                    <a:pt x="2538" y="1228"/>
                  </a:lnTo>
                  <a:lnTo>
                    <a:pt x="2583" y="1199"/>
                  </a:lnTo>
                  <a:lnTo>
                    <a:pt x="2626" y="1168"/>
                  </a:lnTo>
                  <a:lnTo>
                    <a:pt x="2667" y="1133"/>
                  </a:lnTo>
                  <a:lnTo>
                    <a:pt x="2706" y="1093"/>
                  </a:lnTo>
                  <a:lnTo>
                    <a:pt x="2742" y="1050"/>
                  </a:lnTo>
                  <a:lnTo>
                    <a:pt x="2775" y="1004"/>
                  </a:lnTo>
                  <a:lnTo>
                    <a:pt x="2805" y="955"/>
                  </a:lnTo>
                  <a:lnTo>
                    <a:pt x="2830" y="903"/>
                  </a:lnTo>
                  <a:lnTo>
                    <a:pt x="2851" y="847"/>
                  </a:lnTo>
                  <a:lnTo>
                    <a:pt x="2867" y="790"/>
                  </a:lnTo>
                  <a:lnTo>
                    <a:pt x="2877" y="731"/>
                  </a:lnTo>
                  <a:lnTo>
                    <a:pt x="2881" y="669"/>
                  </a:lnTo>
                  <a:lnTo>
                    <a:pt x="2877" y="605"/>
                  </a:lnTo>
                  <a:lnTo>
                    <a:pt x="2867" y="5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 name="Freeform 21"/>
            <p:cNvSpPr>
              <a:spLocks/>
            </p:cNvSpPr>
            <p:nvPr userDrawn="1"/>
          </p:nvSpPr>
          <p:spPr bwMode="auto">
            <a:xfrm>
              <a:off x="805" y="3116"/>
              <a:ext cx="29" cy="164"/>
            </a:xfrm>
            <a:custGeom>
              <a:avLst/>
              <a:gdLst>
                <a:gd name="T0" fmla="*/ 149 w 149"/>
                <a:gd name="T1" fmla="*/ 0 h 822"/>
                <a:gd name="T2" fmla="*/ 0 w 149"/>
                <a:gd name="T3" fmla="*/ 0 h 822"/>
                <a:gd name="T4" fmla="*/ 0 w 149"/>
                <a:gd name="T5" fmla="*/ 665 h 822"/>
                <a:gd name="T6" fmla="*/ 1 w 149"/>
                <a:gd name="T7" fmla="*/ 691 h 822"/>
                <a:gd name="T8" fmla="*/ 6 w 149"/>
                <a:gd name="T9" fmla="*/ 714 h 822"/>
                <a:gd name="T10" fmla="*/ 13 w 149"/>
                <a:gd name="T11" fmla="*/ 738 h 822"/>
                <a:gd name="T12" fmla="*/ 26 w 149"/>
                <a:gd name="T13" fmla="*/ 759 h 822"/>
                <a:gd name="T14" fmla="*/ 40 w 149"/>
                <a:gd name="T15" fmla="*/ 777 h 822"/>
                <a:gd name="T16" fmla="*/ 60 w 149"/>
                <a:gd name="T17" fmla="*/ 793 h 822"/>
                <a:gd name="T18" fmla="*/ 85 w 149"/>
                <a:gd name="T19" fmla="*/ 806 h 822"/>
                <a:gd name="T20" fmla="*/ 115 w 149"/>
                <a:gd name="T21" fmla="*/ 816 h 822"/>
                <a:gd name="T22" fmla="*/ 149 w 149"/>
                <a:gd name="T23" fmla="*/ 822 h 822"/>
                <a:gd name="T24" fmla="*/ 149 w 149"/>
                <a:gd name="T25" fmla="*/ 0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822">
                  <a:moveTo>
                    <a:pt x="149" y="0"/>
                  </a:moveTo>
                  <a:lnTo>
                    <a:pt x="0" y="0"/>
                  </a:lnTo>
                  <a:lnTo>
                    <a:pt x="0" y="665"/>
                  </a:lnTo>
                  <a:lnTo>
                    <a:pt x="1" y="691"/>
                  </a:lnTo>
                  <a:lnTo>
                    <a:pt x="6" y="714"/>
                  </a:lnTo>
                  <a:lnTo>
                    <a:pt x="13" y="738"/>
                  </a:lnTo>
                  <a:lnTo>
                    <a:pt x="26" y="759"/>
                  </a:lnTo>
                  <a:lnTo>
                    <a:pt x="40" y="777"/>
                  </a:lnTo>
                  <a:lnTo>
                    <a:pt x="60" y="793"/>
                  </a:lnTo>
                  <a:lnTo>
                    <a:pt x="85" y="806"/>
                  </a:lnTo>
                  <a:lnTo>
                    <a:pt x="115" y="816"/>
                  </a:lnTo>
                  <a:lnTo>
                    <a:pt x="149" y="822"/>
                  </a:lnTo>
                  <a:lnTo>
                    <a:pt x="14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 name="Freeform 22"/>
            <p:cNvSpPr>
              <a:spLocks/>
            </p:cNvSpPr>
            <p:nvPr userDrawn="1"/>
          </p:nvSpPr>
          <p:spPr bwMode="auto">
            <a:xfrm>
              <a:off x="449" y="3164"/>
              <a:ext cx="30" cy="118"/>
            </a:xfrm>
            <a:custGeom>
              <a:avLst/>
              <a:gdLst>
                <a:gd name="T0" fmla="*/ 150 w 150"/>
                <a:gd name="T1" fmla="*/ 0 h 590"/>
                <a:gd name="T2" fmla="*/ 0 w 150"/>
                <a:gd name="T3" fmla="*/ 0 h 590"/>
                <a:gd name="T4" fmla="*/ 0 w 150"/>
                <a:gd name="T5" fmla="*/ 434 h 590"/>
                <a:gd name="T6" fmla="*/ 2 w 150"/>
                <a:gd name="T7" fmla="*/ 460 h 590"/>
                <a:gd name="T8" fmla="*/ 5 w 150"/>
                <a:gd name="T9" fmla="*/ 484 h 590"/>
                <a:gd name="T10" fmla="*/ 14 w 150"/>
                <a:gd name="T11" fmla="*/ 507 h 590"/>
                <a:gd name="T12" fmla="*/ 25 w 150"/>
                <a:gd name="T13" fmla="*/ 528 h 590"/>
                <a:gd name="T14" fmla="*/ 41 w 150"/>
                <a:gd name="T15" fmla="*/ 547 h 590"/>
                <a:gd name="T16" fmla="*/ 61 w 150"/>
                <a:gd name="T17" fmla="*/ 563 h 590"/>
                <a:gd name="T18" fmla="*/ 86 w 150"/>
                <a:gd name="T19" fmla="*/ 575 h 590"/>
                <a:gd name="T20" fmla="*/ 115 w 150"/>
                <a:gd name="T21" fmla="*/ 585 h 590"/>
                <a:gd name="T22" fmla="*/ 150 w 150"/>
                <a:gd name="T23" fmla="*/ 590 h 590"/>
                <a:gd name="T24" fmla="*/ 150 w 150"/>
                <a:gd name="T25" fmla="*/ 0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590">
                  <a:moveTo>
                    <a:pt x="150" y="0"/>
                  </a:moveTo>
                  <a:lnTo>
                    <a:pt x="0" y="0"/>
                  </a:lnTo>
                  <a:lnTo>
                    <a:pt x="0" y="434"/>
                  </a:lnTo>
                  <a:lnTo>
                    <a:pt x="2" y="460"/>
                  </a:lnTo>
                  <a:lnTo>
                    <a:pt x="5" y="484"/>
                  </a:lnTo>
                  <a:lnTo>
                    <a:pt x="14" y="507"/>
                  </a:lnTo>
                  <a:lnTo>
                    <a:pt x="25" y="528"/>
                  </a:lnTo>
                  <a:lnTo>
                    <a:pt x="41" y="547"/>
                  </a:lnTo>
                  <a:lnTo>
                    <a:pt x="61" y="563"/>
                  </a:lnTo>
                  <a:lnTo>
                    <a:pt x="86" y="575"/>
                  </a:lnTo>
                  <a:lnTo>
                    <a:pt x="115" y="585"/>
                  </a:lnTo>
                  <a:lnTo>
                    <a:pt x="150" y="590"/>
                  </a:lnTo>
                  <a:lnTo>
                    <a:pt x="1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 name="Rectangle 23"/>
            <p:cNvSpPr>
              <a:spLocks noChangeArrowheads="1"/>
            </p:cNvSpPr>
            <p:nvPr userDrawn="1"/>
          </p:nvSpPr>
          <p:spPr bwMode="auto">
            <a:xfrm>
              <a:off x="449" y="3120"/>
              <a:ext cx="30" cy="2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 name="Freeform 24"/>
            <p:cNvSpPr>
              <a:spLocks/>
            </p:cNvSpPr>
            <p:nvPr userDrawn="1"/>
          </p:nvSpPr>
          <p:spPr bwMode="auto">
            <a:xfrm>
              <a:off x="623" y="3133"/>
              <a:ext cx="52" cy="148"/>
            </a:xfrm>
            <a:custGeom>
              <a:avLst/>
              <a:gdLst>
                <a:gd name="T0" fmla="*/ 172 w 260"/>
                <a:gd name="T1" fmla="*/ 743 h 743"/>
                <a:gd name="T2" fmla="*/ 139 w 260"/>
                <a:gd name="T3" fmla="*/ 740 h 743"/>
                <a:gd name="T4" fmla="*/ 108 w 260"/>
                <a:gd name="T5" fmla="*/ 733 h 743"/>
                <a:gd name="T6" fmla="*/ 82 w 260"/>
                <a:gd name="T7" fmla="*/ 722 h 743"/>
                <a:gd name="T8" fmla="*/ 59 w 260"/>
                <a:gd name="T9" fmla="*/ 708 h 743"/>
                <a:gd name="T10" fmla="*/ 41 w 260"/>
                <a:gd name="T11" fmla="*/ 691 h 743"/>
                <a:gd name="T12" fmla="*/ 26 w 260"/>
                <a:gd name="T13" fmla="*/ 670 h 743"/>
                <a:gd name="T14" fmla="*/ 15 w 260"/>
                <a:gd name="T15" fmla="*/ 649 h 743"/>
                <a:gd name="T16" fmla="*/ 6 w 260"/>
                <a:gd name="T17" fmla="*/ 625 h 743"/>
                <a:gd name="T18" fmla="*/ 3 w 260"/>
                <a:gd name="T19" fmla="*/ 601 h 743"/>
                <a:gd name="T20" fmla="*/ 0 w 260"/>
                <a:gd name="T21" fmla="*/ 576 h 743"/>
                <a:gd name="T22" fmla="*/ 0 w 260"/>
                <a:gd name="T23" fmla="*/ 0 h 743"/>
                <a:gd name="T24" fmla="*/ 149 w 260"/>
                <a:gd name="T25" fmla="*/ 0 h 743"/>
                <a:gd name="T26" fmla="*/ 149 w 260"/>
                <a:gd name="T27" fmla="*/ 159 h 743"/>
                <a:gd name="T28" fmla="*/ 260 w 260"/>
                <a:gd name="T29" fmla="*/ 159 h 743"/>
                <a:gd name="T30" fmla="*/ 260 w 260"/>
                <a:gd name="T31" fmla="*/ 278 h 743"/>
                <a:gd name="T32" fmla="*/ 149 w 260"/>
                <a:gd name="T33" fmla="*/ 278 h 743"/>
                <a:gd name="T34" fmla="*/ 149 w 260"/>
                <a:gd name="T35" fmla="*/ 567 h 743"/>
                <a:gd name="T36" fmla="*/ 151 w 260"/>
                <a:gd name="T37" fmla="*/ 586 h 743"/>
                <a:gd name="T38" fmla="*/ 156 w 260"/>
                <a:gd name="T39" fmla="*/ 599 h 743"/>
                <a:gd name="T40" fmla="*/ 166 w 260"/>
                <a:gd name="T41" fmla="*/ 611 h 743"/>
                <a:gd name="T42" fmla="*/ 181 w 260"/>
                <a:gd name="T43" fmla="*/ 617 h 743"/>
                <a:gd name="T44" fmla="*/ 199 w 260"/>
                <a:gd name="T45" fmla="*/ 619 h 743"/>
                <a:gd name="T46" fmla="*/ 260 w 260"/>
                <a:gd name="T47" fmla="*/ 619 h 743"/>
                <a:gd name="T48" fmla="*/ 260 w 260"/>
                <a:gd name="T49" fmla="*/ 743 h 743"/>
                <a:gd name="T50" fmla="*/ 172 w 260"/>
                <a:gd name="T51" fmla="*/ 743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0" h="743">
                  <a:moveTo>
                    <a:pt x="172" y="743"/>
                  </a:moveTo>
                  <a:lnTo>
                    <a:pt x="139" y="740"/>
                  </a:lnTo>
                  <a:lnTo>
                    <a:pt x="108" y="733"/>
                  </a:lnTo>
                  <a:lnTo>
                    <a:pt x="82" y="722"/>
                  </a:lnTo>
                  <a:lnTo>
                    <a:pt x="59" y="708"/>
                  </a:lnTo>
                  <a:lnTo>
                    <a:pt x="41" y="691"/>
                  </a:lnTo>
                  <a:lnTo>
                    <a:pt x="26" y="670"/>
                  </a:lnTo>
                  <a:lnTo>
                    <a:pt x="15" y="649"/>
                  </a:lnTo>
                  <a:lnTo>
                    <a:pt x="6" y="625"/>
                  </a:lnTo>
                  <a:lnTo>
                    <a:pt x="3" y="601"/>
                  </a:lnTo>
                  <a:lnTo>
                    <a:pt x="0" y="576"/>
                  </a:lnTo>
                  <a:lnTo>
                    <a:pt x="0" y="0"/>
                  </a:lnTo>
                  <a:lnTo>
                    <a:pt x="149" y="0"/>
                  </a:lnTo>
                  <a:lnTo>
                    <a:pt x="149" y="159"/>
                  </a:lnTo>
                  <a:lnTo>
                    <a:pt x="260" y="159"/>
                  </a:lnTo>
                  <a:lnTo>
                    <a:pt x="260" y="278"/>
                  </a:lnTo>
                  <a:lnTo>
                    <a:pt x="149" y="278"/>
                  </a:lnTo>
                  <a:lnTo>
                    <a:pt x="149" y="567"/>
                  </a:lnTo>
                  <a:lnTo>
                    <a:pt x="151" y="586"/>
                  </a:lnTo>
                  <a:lnTo>
                    <a:pt x="156" y="599"/>
                  </a:lnTo>
                  <a:lnTo>
                    <a:pt x="166" y="611"/>
                  </a:lnTo>
                  <a:lnTo>
                    <a:pt x="181" y="617"/>
                  </a:lnTo>
                  <a:lnTo>
                    <a:pt x="199" y="619"/>
                  </a:lnTo>
                  <a:lnTo>
                    <a:pt x="260" y="619"/>
                  </a:lnTo>
                  <a:lnTo>
                    <a:pt x="260" y="743"/>
                  </a:lnTo>
                  <a:lnTo>
                    <a:pt x="172" y="7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25"/>
            <p:cNvSpPr>
              <a:spLocks noEditPoints="1"/>
            </p:cNvSpPr>
            <p:nvPr userDrawn="1"/>
          </p:nvSpPr>
          <p:spPr bwMode="auto">
            <a:xfrm>
              <a:off x="683" y="3162"/>
              <a:ext cx="104" cy="121"/>
            </a:xfrm>
            <a:custGeom>
              <a:avLst/>
              <a:gdLst>
                <a:gd name="T0" fmla="*/ 150 w 523"/>
                <a:gd name="T1" fmla="*/ 375 h 604"/>
                <a:gd name="T2" fmla="*/ 167 w 523"/>
                <a:gd name="T3" fmla="*/ 423 h 604"/>
                <a:gd name="T4" fmla="*/ 200 w 523"/>
                <a:gd name="T5" fmla="*/ 458 h 604"/>
                <a:gd name="T6" fmla="*/ 250 w 523"/>
                <a:gd name="T7" fmla="*/ 476 h 604"/>
                <a:gd name="T8" fmla="*/ 309 w 523"/>
                <a:gd name="T9" fmla="*/ 478 h 604"/>
                <a:gd name="T10" fmla="*/ 357 w 523"/>
                <a:gd name="T11" fmla="*/ 465 h 604"/>
                <a:gd name="T12" fmla="*/ 396 w 523"/>
                <a:gd name="T13" fmla="*/ 440 h 604"/>
                <a:gd name="T14" fmla="*/ 506 w 523"/>
                <a:gd name="T15" fmla="*/ 511 h 604"/>
                <a:gd name="T16" fmla="*/ 461 w 523"/>
                <a:gd name="T17" fmla="*/ 549 h 604"/>
                <a:gd name="T18" fmla="*/ 411 w 523"/>
                <a:gd name="T19" fmla="*/ 579 h 604"/>
                <a:gd name="T20" fmla="*/ 351 w 523"/>
                <a:gd name="T21" fmla="*/ 598 h 604"/>
                <a:gd name="T22" fmla="*/ 278 w 523"/>
                <a:gd name="T23" fmla="*/ 604 h 604"/>
                <a:gd name="T24" fmla="*/ 218 w 523"/>
                <a:gd name="T25" fmla="*/ 599 h 604"/>
                <a:gd name="T26" fmla="*/ 161 w 523"/>
                <a:gd name="T27" fmla="*/ 584 h 604"/>
                <a:gd name="T28" fmla="*/ 109 w 523"/>
                <a:gd name="T29" fmla="*/ 555 h 604"/>
                <a:gd name="T30" fmla="*/ 65 w 523"/>
                <a:gd name="T31" fmla="*/ 515 h 604"/>
                <a:gd name="T32" fmla="*/ 31 w 523"/>
                <a:gd name="T33" fmla="*/ 460 h 604"/>
                <a:gd name="T34" fmla="*/ 9 w 523"/>
                <a:gd name="T35" fmla="*/ 389 h 604"/>
                <a:gd name="T36" fmla="*/ 0 w 523"/>
                <a:gd name="T37" fmla="*/ 301 h 604"/>
                <a:gd name="T38" fmla="*/ 10 w 523"/>
                <a:gd name="T39" fmla="*/ 212 h 604"/>
                <a:gd name="T40" fmla="*/ 37 w 523"/>
                <a:gd name="T41" fmla="*/ 138 h 604"/>
                <a:gd name="T42" fmla="*/ 79 w 523"/>
                <a:gd name="T43" fmla="*/ 78 h 604"/>
                <a:gd name="T44" fmla="*/ 135 w 523"/>
                <a:gd name="T45" fmla="*/ 35 h 604"/>
                <a:gd name="T46" fmla="*/ 200 w 523"/>
                <a:gd name="T47" fmla="*/ 9 h 604"/>
                <a:gd name="T48" fmla="*/ 275 w 523"/>
                <a:gd name="T49" fmla="*/ 0 h 604"/>
                <a:gd name="T50" fmla="*/ 354 w 523"/>
                <a:gd name="T51" fmla="*/ 11 h 604"/>
                <a:gd name="T52" fmla="*/ 419 w 523"/>
                <a:gd name="T53" fmla="*/ 46 h 604"/>
                <a:gd name="T54" fmla="*/ 469 w 523"/>
                <a:gd name="T55" fmla="*/ 99 h 604"/>
                <a:gd name="T56" fmla="*/ 503 w 523"/>
                <a:gd name="T57" fmla="*/ 168 h 604"/>
                <a:gd name="T58" fmla="*/ 521 w 523"/>
                <a:gd name="T59" fmla="*/ 250 h 604"/>
                <a:gd name="T60" fmla="*/ 523 w 523"/>
                <a:gd name="T61" fmla="*/ 348 h 604"/>
                <a:gd name="T62" fmla="*/ 268 w 523"/>
                <a:gd name="T63" fmla="*/ 123 h 604"/>
                <a:gd name="T64" fmla="*/ 214 w 523"/>
                <a:gd name="T65" fmla="*/ 134 h 604"/>
                <a:gd name="T66" fmla="*/ 174 w 523"/>
                <a:gd name="T67" fmla="*/ 164 h 604"/>
                <a:gd name="T68" fmla="*/ 155 w 523"/>
                <a:gd name="T69" fmla="*/ 203 h 604"/>
                <a:gd name="T70" fmla="*/ 147 w 523"/>
                <a:gd name="T71" fmla="*/ 248 h 604"/>
                <a:gd name="T72" fmla="*/ 373 w 523"/>
                <a:gd name="T73" fmla="*/ 227 h 604"/>
                <a:gd name="T74" fmla="*/ 364 w 523"/>
                <a:gd name="T75" fmla="*/ 187 h 604"/>
                <a:gd name="T76" fmla="*/ 344 w 523"/>
                <a:gd name="T77" fmla="*/ 154 h 604"/>
                <a:gd name="T78" fmla="*/ 312 w 523"/>
                <a:gd name="T79" fmla="*/ 130 h 604"/>
                <a:gd name="T80" fmla="*/ 268 w 523"/>
                <a:gd name="T81" fmla="*/ 123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3" h="604">
                  <a:moveTo>
                    <a:pt x="147" y="348"/>
                  </a:moveTo>
                  <a:lnTo>
                    <a:pt x="150" y="375"/>
                  </a:lnTo>
                  <a:lnTo>
                    <a:pt x="157" y="401"/>
                  </a:lnTo>
                  <a:lnTo>
                    <a:pt x="167" y="423"/>
                  </a:lnTo>
                  <a:lnTo>
                    <a:pt x="182" y="442"/>
                  </a:lnTo>
                  <a:lnTo>
                    <a:pt x="200" y="458"/>
                  </a:lnTo>
                  <a:lnTo>
                    <a:pt x="223" y="469"/>
                  </a:lnTo>
                  <a:lnTo>
                    <a:pt x="250" y="476"/>
                  </a:lnTo>
                  <a:lnTo>
                    <a:pt x="279" y="479"/>
                  </a:lnTo>
                  <a:lnTo>
                    <a:pt x="309" y="478"/>
                  </a:lnTo>
                  <a:lnTo>
                    <a:pt x="335" y="473"/>
                  </a:lnTo>
                  <a:lnTo>
                    <a:pt x="357" y="465"/>
                  </a:lnTo>
                  <a:lnTo>
                    <a:pt x="377" y="455"/>
                  </a:lnTo>
                  <a:lnTo>
                    <a:pt x="396" y="440"/>
                  </a:lnTo>
                  <a:lnTo>
                    <a:pt x="414" y="423"/>
                  </a:lnTo>
                  <a:lnTo>
                    <a:pt x="506" y="511"/>
                  </a:lnTo>
                  <a:lnTo>
                    <a:pt x="484" y="532"/>
                  </a:lnTo>
                  <a:lnTo>
                    <a:pt x="461" y="549"/>
                  </a:lnTo>
                  <a:lnTo>
                    <a:pt x="437" y="565"/>
                  </a:lnTo>
                  <a:lnTo>
                    <a:pt x="411" y="579"/>
                  </a:lnTo>
                  <a:lnTo>
                    <a:pt x="382" y="590"/>
                  </a:lnTo>
                  <a:lnTo>
                    <a:pt x="351" y="598"/>
                  </a:lnTo>
                  <a:lnTo>
                    <a:pt x="317" y="602"/>
                  </a:lnTo>
                  <a:lnTo>
                    <a:pt x="278" y="604"/>
                  </a:lnTo>
                  <a:lnTo>
                    <a:pt x="247" y="602"/>
                  </a:lnTo>
                  <a:lnTo>
                    <a:pt x="218" y="599"/>
                  </a:lnTo>
                  <a:lnTo>
                    <a:pt x="189" y="593"/>
                  </a:lnTo>
                  <a:lnTo>
                    <a:pt x="161" y="584"/>
                  </a:lnTo>
                  <a:lnTo>
                    <a:pt x="135" y="572"/>
                  </a:lnTo>
                  <a:lnTo>
                    <a:pt x="109" y="555"/>
                  </a:lnTo>
                  <a:lnTo>
                    <a:pt x="87" y="537"/>
                  </a:lnTo>
                  <a:lnTo>
                    <a:pt x="65" y="515"/>
                  </a:lnTo>
                  <a:lnTo>
                    <a:pt x="47" y="489"/>
                  </a:lnTo>
                  <a:lnTo>
                    <a:pt x="31" y="460"/>
                  </a:lnTo>
                  <a:lnTo>
                    <a:pt x="19" y="427"/>
                  </a:lnTo>
                  <a:lnTo>
                    <a:pt x="9" y="389"/>
                  </a:lnTo>
                  <a:lnTo>
                    <a:pt x="2" y="348"/>
                  </a:lnTo>
                  <a:lnTo>
                    <a:pt x="0" y="301"/>
                  </a:lnTo>
                  <a:lnTo>
                    <a:pt x="2" y="255"/>
                  </a:lnTo>
                  <a:lnTo>
                    <a:pt x="10" y="212"/>
                  </a:lnTo>
                  <a:lnTo>
                    <a:pt x="21" y="173"/>
                  </a:lnTo>
                  <a:lnTo>
                    <a:pt x="37" y="138"/>
                  </a:lnTo>
                  <a:lnTo>
                    <a:pt x="57" y="107"/>
                  </a:lnTo>
                  <a:lnTo>
                    <a:pt x="79" y="78"/>
                  </a:lnTo>
                  <a:lnTo>
                    <a:pt x="105" y="55"/>
                  </a:lnTo>
                  <a:lnTo>
                    <a:pt x="135" y="35"/>
                  </a:lnTo>
                  <a:lnTo>
                    <a:pt x="166" y="20"/>
                  </a:lnTo>
                  <a:lnTo>
                    <a:pt x="200" y="9"/>
                  </a:lnTo>
                  <a:lnTo>
                    <a:pt x="236" y="3"/>
                  </a:lnTo>
                  <a:lnTo>
                    <a:pt x="275" y="0"/>
                  </a:lnTo>
                  <a:lnTo>
                    <a:pt x="315" y="3"/>
                  </a:lnTo>
                  <a:lnTo>
                    <a:pt x="354" y="11"/>
                  </a:lnTo>
                  <a:lnTo>
                    <a:pt x="388" y="26"/>
                  </a:lnTo>
                  <a:lnTo>
                    <a:pt x="419" y="46"/>
                  </a:lnTo>
                  <a:lnTo>
                    <a:pt x="446" y="71"/>
                  </a:lnTo>
                  <a:lnTo>
                    <a:pt x="469" y="99"/>
                  </a:lnTo>
                  <a:lnTo>
                    <a:pt x="488" y="133"/>
                  </a:lnTo>
                  <a:lnTo>
                    <a:pt x="503" y="168"/>
                  </a:lnTo>
                  <a:lnTo>
                    <a:pt x="514" y="208"/>
                  </a:lnTo>
                  <a:lnTo>
                    <a:pt x="521" y="250"/>
                  </a:lnTo>
                  <a:lnTo>
                    <a:pt x="523" y="295"/>
                  </a:lnTo>
                  <a:lnTo>
                    <a:pt x="523" y="348"/>
                  </a:lnTo>
                  <a:lnTo>
                    <a:pt x="147" y="348"/>
                  </a:lnTo>
                  <a:close/>
                  <a:moveTo>
                    <a:pt x="268" y="123"/>
                  </a:moveTo>
                  <a:lnTo>
                    <a:pt x="239" y="125"/>
                  </a:lnTo>
                  <a:lnTo>
                    <a:pt x="214" y="134"/>
                  </a:lnTo>
                  <a:lnTo>
                    <a:pt x="192" y="146"/>
                  </a:lnTo>
                  <a:lnTo>
                    <a:pt x="174" y="164"/>
                  </a:lnTo>
                  <a:lnTo>
                    <a:pt x="162" y="183"/>
                  </a:lnTo>
                  <a:lnTo>
                    <a:pt x="155" y="203"/>
                  </a:lnTo>
                  <a:lnTo>
                    <a:pt x="150" y="224"/>
                  </a:lnTo>
                  <a:lnTo>
                    <a:pt x="147" y="248"/>
                  </a:lnTo>
                  <a:lnTo>
                    <a:pt x="376" y="248"/>
                  </a:lnTo>
                  <a:lnTo>
                    <a:pt x="373" y="227"/>
                  </a:lnTo>
                  <a:lnTo>
                    <a:pt x="370" y="206"/>
                  </a:lnTo>
                  <a:lnTo>
                    <a:pt x="364" y="187"/>
                  </a:lnTo>
                  <a:lnTo>
                    <a:pt x="355" y="168"/>
                  </a:lnTo>
                  <a:lnTo>
                    <a:pt x="344" y="154"/>
                  </a:lnTo>
                  <a:lnTo>
                    <a:pt x="329" y="140"/>
                  </a:lnTo>
                  <a:lnTo>
                    <a:pt x="312" y="130"/>
                  </a:lnTo>
                  <a:lnTo>
                    <a:pt x="292" y="124"/>
                  </a:lnTo>
                  <a:lnTo>
                    <a:pt x="268" y="1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6"/>
            <p:cNvSpPr>
              <a:spLocks/>
            </p:cNvSpPr>
            <p:nvPr userDrawn="1"/>
          </p:nvSpPr>
          <p:spPr bwMode="auto">
            <a:xfrm>
              <a:off x="505" y="3164"/>
              <a:ext cx="96" cy="117"/>
            </a:xfrm>
            <a:custGeom>
              <a:avLst/>
              <a:gdLst>
                <a:gd name="T0" fmla="*/ 270 w 480"/>
                <a:gd name="T1" fmla="*/ 119 h 585"/>
                <a:gd name="T2" fmla="*/ 290 w 480"/>
                <a:gd name="T3" fmla="*/ 121 h 585"/>
                <a:gd name="T4" fmla="*/ 306 w 480"/>
                <a:gd name="T5" fmla="*/ 126 h 585"/>
                <a:gd name="T6" fmla="*/ 317 w 480"/>
                <a:gd name="T7" fmla="*/ 135 h 585"/>
                <a:gd name="T8" fmla="*/ 325 w 480"/>
                <a:gd name="T9" fmla="*/ 146 h 585"/>
                <a:gd name="T10" fmla="*/ 330 w 480"/>
                <a:gd name="T11" fmla="*/ 160 h 585"/>
                <a:gd name="T12" fmla="*/ 332 w 480"/>
                <a:gd name="T13" fmla="*/ 176 h 585"/>
                <a:gd name="T14" fmla="*/ 332 w 480"/>
                <a:gd name="T15" fmla="*/ 585 h 585"/>
                <a:gd name="T16" fmla="*/ 480 w 480"/>
                <a:gd name="T17" fmla="*/ 585 h 585"/>
                <a:gd name="T18" fmla="*/ 480 w 480"/>
                <a:gd name="T19" fmla="*/ 175 h 585"/>
                <a:gd name="T20" fmla="*/ 479 w 480"/>
                <a:gd name="T21" fmla="*/ 152 h 585"/>
                <a:gd name="T22" fmla="*/ 475 w 480"/>
                <a:gd name="T23" fmla="*/ 129 h 585"/>
                <a:gd name="T24" fmla="*/ 469 w 480"/>
                <a:gd name="T25" fmla="*/ 107 h 585"/>
                <a:gd name="T26" fmla="*/ 460 w 480"/>
                <a:gd name="T27" fmla="*/ 86 h 585"/>
                <a:gd name="T28" fmla="*/ 448 w 480"/>
                <a:gd name="T29" fmla="*/ 66 h 585"/>
                <a:gd name="T30" fmla="*/ 433 w 480"/>
                <a:gd name="T31" fmla="*/ 47 h 585"/>
                <a:gd name="T32" fmla="*/ 416 w 480"/>
                <a:gd name="T33" fmla="*/ 31 h 585"/>
                <a:gd name="T34" fmla="*/ 393 w 480"/>
                <a:gd name="T35" fmla="*/ 19 h 585"/>
                <a:gd name="T36" fmla="*/ 369 w 480"/>
                <a:gd name="T37" fmla="*/ 9 h 585"/>
                <a:gd name="T38" fmla="*/ 339 w 480"/>
                <a:gd name="T39" fmla="*/ 3 h 585"/>
                <a:gd name="T40" fmla="*/ 306 w 480"/>
                <a:gd name="T41" fmla="*/ 0 h 585"/>
                <a:gd name="T42" fmla="*/ 0 w 480"/>
                <a:gd name="T43" fmla="*/ 0 h 585"/>
                <a:gd name="T44" fmla="*/ 0 w 480"/>
                <a:gd name="T45" fmla="*/ 585 h 585"/>
                <a:gd name="T46" fmla="*/ 147 w 480"/>
                <a:gd name="T47" fmla="*/ 585 h 585"/>
                <a:gd name="T48" fmla="*/ 147 w 480"/>
                <a:gd name="T49" fmla="*/ 119 h 585"/>
                <a:gd name="T50" fmla="*/ 270 w 480"/>
                <a:gd name="T51" fmla="*/ 119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0" h="585">
                  <a:moveTo>
                    <a:pt x="270" y="119"/>
                  </a:moveTo>
                  <a:lnTo>
                    <a:pt x="290" y="121"/>
                  </a:lnTo>
                  <a:lnTo>
                    <a:pt x="306" y="126"/>
                  </a:lnTo>
                  <a:lnTo>
                    <a:pt x="317" y="135"/>
                  </a:lnTo>
                  <a:lnTo>
                    <a:pt x="325" y="146"/>
                  </a:lnTo>
                  <a:lnTo>
                    <a:pt x="330" y="160"/>
                  </a:lnTo>
                  <a:lnTo>
                    <a:pt x="332" y="176"/>
                  </a:lnTo>
                  <a:lnTo>
                    <a:pt x="332" y="585"/>
                  </a:lnTo>
                  <a:lnTo>
                    <a:pt x="480" y="585"/>
                  </a:lnTo>
                  <a:lnTo>
                    <a:pt x="480" y="175"/>
                  </a:lnTo>
                  <a:lnTo>
                    <a:pt x="479" y="152"/>
                  </a:lnTo>
                  <a:lnTo>
                    <a:pt x="475" y="129"/>
                  </a:lnTo>
                  <a:lnTo>
                    <a:pt x="469" y="107"/>
                  </a:lnTo>
                  <a:lnTo>
                    <a:pt x="460" y="86"/>
                  </a:lnTo>
                  <a:lnTo>
                    <a:pt x="448" y="66"/>
                  </a:lnTo>
                  <a:lnTo>
                    <a:pt x="433" y="47"/>
                  </a:lnTo>
                  <a:lnTo>
                    <a:pt x="416" y="31"/>
                  </a:lnTo>
                  <a:lnTo>
                    <a:pt x="393" y="19"/>
                  </a:lnTo>
                  <a:lnTo>
                    <a:pt x="369" y="9"/>
                  </a:lnTo>
                  <a:lnTo>
                    <a:pt x="339" y="3"/>
                  </a:lnTo>
                  <a:lnTo>
                    <a:pt x="306" y="0"/>
                  </a:lnTo>
                  <a:lnTo>
                    <a:pt x="0" y="0"/>
                  </a:lnTo>
                  <a:lnTo>
                    <a:pt x="0" y="585"/>
                  </a:lnTo>
                  <a:lnTo>
                    <a:pt x="147" y="585"/>
                  </a:lnTo>
                  <a:lnTo>
                    <a:pt x="147" y="119"/>
                  </a:lnTo>
                  <a:lnTo>
                    <a:pt x="270" y="11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7"/>
            <p:cNvSpPr>
              <a:spLocks noEditPoints="1"/>
            </p:cNvSpPr>
            <p:nvPr userDrawn="1"/>
          </p:nvSpPr>
          <p:spPr bwMode="auto">
            <a:xfrm>
              <a:off x="855" y="3116"/>
              <a:ext cx="23" cy="24"/>
            </a:xfrm>
            <a:custGeom>
              <a:avLst/>
              <a:gdLst>
                <a:gd name="T0" fmla="*/ 39 w 118"/>
                <a:gd name="T1" fmla="*/ 116 h 120"/>
                <a:gd name="T2" fmla="*/ 11 w 118"/>
                <a:gd name="T3" fmla="*/ 95 h 120"/>
                <a:gd name="T4" fmla="*/ 0 w 118"/>
                <a:gd name="T5" fmla="*/ 59 h 120"/>
                <a:gd name="T6" fmla="*/ 11 w 118"/>
                <a:gd name="T7" fmla="*/ 24 h 120"/>
                <a:gd name="T8" fmla="*/ 39 w 118"/>
                <a:gd name="T9" fmla="*/ 3 h 120"/>
                <a:gd name="T10" fmla="*/ 78 w 118"/>
                <a:gd name="T11" fmla="*/ 3 h 120"/>
                <a:gd name="T12" fmla="*/ 106 w 118"/>
                <a:gd name="T13" fmla="*/ 24 h 120"/>
                <a:gd name="T14" fmla="*/ 118 w 118"/>
                <a:gd name="T15" fmla="*/ 59 h 120"/>
                <a:gd name="T16" fmla="*/ 106 w 118"/>
                <a:gd name="T17" fmla="*/ 95 h 120"/>
                <a:gd name="T18" fmla="*/ 78 w 118"/>
                <a:gd name="T19" fmla="*/ 116 h 120"/>
                <a:gd name="T20" fmla="*/ 58 w 118"/>
                <a:gd name="T21" fmla="*/ 10 h 120"/>
                <a:gd name="T22" fmla="*/ 29 w 118"/>
                <a:gd name="T23" fmla="*/ 19 h 120"/>
                <a:gd name="T24" fmla="*/ 12 w 118"/>
                <a:gd name="T25" fmla="*/ 44 h 120"/>
                <a:gd name="T26" fmla="*/ 12 w 118"/>
                <a:gd name="T27" fmla="*/ 75 h 120"/>
                <a:gd name="T28" fmla="*/ 29 w 118"/>
                <a:gd name="T29" fmla="*/ 100 h 120"/>
                <a:gd name="T30" fmla="*/ 58 w 118"/>
                <a:gd name="T31" fmla="*/ 108 h 120"/>
                <a:gd name="T32" fmla="*/ 88 w 118"/>
                <a:gd name="T33" fmla="*/ 100 h 120"/>
                <a:gd name="T34" fmla="*/ 106 w 118"/>
                <a:gd name="T35" fmla="*/ 75 h 120"/>
                <a:gd name="T36" fmla="*/ 106 w 118"/>
                <a:gd name="T37" fmla="*/ 44 h 120"/>
                <a:gd name="T38" fmla="*/ 88 w 118"/>
                <a:gd name="T39" fmla="*/ 19 h 120"/>
                <a:gd name="T40" fmla="*/ 58 w 118"/>
                <a:gd name="T41" fmla="*/ 10 h 120"/>
                <a:gd name="T42" fmla="*/ 74 w 118"/>
                <a:gd name="T43" fmla="*/ 95 h 120"/>
                <a:gd name="T44" fmla="*/ 71 w 118"/>
                <a:gd name="T45" fmla="*/ 94 h 120"/>
                <a:gd name="T46" fmla="*/ 55 w 118"/>
                <a:gd name="T47" fmla="*/ 68 h 120"/>
                <a:gd name="T48" fmla="*/ 48 w 118"/>
                <a:gd name="T49" fmla="*/ 66 h 120"/>
                <a:gd name="T50" fmla="*/ 47 w 118"/>
                <a:gd name="T51" fmla="*/ 94 h 120"/>
                <a:gd name="T52" fmla="*/ 45 w 118"/>
                <a:gd name="T53" fmla="*/ 95 h 120"/>
                <a:gd name="T54" fmla="*/ 33 w 118"/>
                <a:gd name="T55" fmla="*/ 95 h 120"/>
                <a:gd name="T56" fmla="*/ 32 w 118"/>
                <a:gd name="T57" fmla="*/ 92 h 120"/>
                <a:gd name="T58" fmla="*/ 33 w 118"/>
                <a:gd name="T59" fmla="*/ 26 h 120"/>
                <a:gd name="T60" fmla="*/ 37 w 118"/>
                <a:gd name="T61" fmla="*/ 23 h 120"/>
                <a:gd name="T62" fmla="*/ 45 w 118"/>
                <a:gd name="T63" fmla="*/ 22 h 120"/>
                <a:gd name="T64" fmla="*/ 55 w 118"/>
                <a:gd name="T65" fmla="*/ 22 h 120"/>
                <a:gd name="T66" fmla="*/ 76 w 118"/>
                <a:gd name="T67" fmla="*/ 27 h 120"/>
                <a:gd name="T68" fmla="*/ 85 w 118"/>
                <a:gd name="T69" fmla="*/ 44 h 120"/>
                <a:gd name="T70" fmla="*/ 84 w 118"/>
                <a:gd name="T71" fmla="*/ 52 h 120"/>
                <a:gd name="T72" fmla="*/ 79 w 118"/>
                <a:gd name="T73" fmla="*/ 60 h 120"/>
                <a:gd name="T74" fmla="*/ 71 w 118"/>
                <a:gd name="T75" fmla="*/ 64 h 120"/>
                <a:gd name="T76" fmla="*/ 88 w 118"/>
                <a:gd name="T77" fmla="*/ 92 h 120"/>
                <a:gd name="T78" fmla="*/ 88 w 118"/>
                <a:gd name="T79" fmla="*/ 94 h 120"/>
                <a:gd name="T80" fmla="*/ 85 w 118"/>
                <a:gd name="T81" fmla="*/ 95 h 120"/>
                <a:gd name="T82" fmla="*/ 70 w 118"/>
                <a:gd name="T83" fmla="*/ 40 h 120"/>
                <a:gd name="T84" fmla="*/ 65 w 118"/>
                <a:gd name="T85" fmla="*/ 37 h 120"/>
                <a:gd name="T86" fmla="*/ 57 w 118"/>
                <a:gd name="T87" fmla="*/ 34 h 120"/>
                <a:gd name="T88" fmla="*/ 47 w 118"/>
                <a:gd name="T89" fmla="*/ 55 h 120"/>
                <a:gd name="T90" fmla="*/ 52 w 118"/>
                <a:gd name="T91" fmla="*/ 55 h 120"/>
                <a:gd name="T92" fmla="*/ 57 w 118"/>
                <a:gd name="T93" fmla="*/ 55 h 120"/>
                <a:gd name="T94" fmla="*/ 65 w 118"/>
                <a:gd name="T95" fmla="*/ 54 h 120"/>
                <a:gd name="T96" fmla="*/ 70 w 118"/>
                <a:gd name="T97" fmla="*/ 49 h 120"/>
                <a:gd name="T98" fmla="*/ 70 w 118"/>
                <a:gd name="T99" fmla="*/ 4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8" h="120">
                  <a:moveTo>
                    <a:pt x="58" y="120"/>
                  </a:moveTo>
                  <a:lnTo>
                    <a:pt x="39" y="116"/>
                  </a:lnTo>
                  <a:lnTo>
                    <a:pt x="23" y="107"/>
                  </a:lnTo>
                  <a:lnTo>
                    <a:pt x="11" y="95"/>
                  </a:lnTo>
                  <a:lnTo>
                    <a:pt x="2" y="79"/>
                  </a:lnTo>
                  <a:lnTo>
                    <a:pt x="0" y="59"/>
                  </a:lnTo>
                  <a:lnTo>
                    <a:pt x="2" y="40"/>
                  </a:lnTo>
                  <a:lnTo>
                    <a:pt x="11" y="24"/>
                  </a:lnTo>
                  <a:lnTo>
                    <a:pt x="23" y="12"/>
                  </a:lnTo>
                  <a:lnTo>
                    <a:pt x="39" y="3"/>
                  </a:lnTo>
                  <a:lnTo>
                    <a:pt x="58" y="0"/>
                  </a:lnTo>
                  <a:lnTo>
                    <a:pt x="78" y="3"/>
                  </a:lnTo>
                  <a:lnTo>
                    <a:pt x="94" y="12"/>
                  </a:lnTo>
                  <a:lnTo>
                    <a:pt x="106" y="24"/>
                  </a:lnTo>
                  <a:lnTo>
                    <a:pt x="115" y="40"/>
                  </a:lnTo>
                  <a:lnTo>
                    <a:pt x="118" y="59"/>
                  </a:lnTo>
                  <a:lnTo>
                    <a:pt x="115" y="79"/>
                  </a:lnTo>
                  <a:lnTo>
                    <a:pt x="106" y="95"/>
                  </a:lnTo>
                  <a:lnTo>
                    <a:pt x="94" y="107"/>
                  </a:lnTo>
                  <a:lnTo>
                    <a:pt x="78" y="116"/>
                  </a:lnTo>
                  <a:lnTo>
                    <a:pt x="58" y="120"/>
                  </a:lnTo>
                  <a:close/>
                  <a:moveTo>
                    <a:pt x="58" y="10"/>
                  </a:moveTo>
                  <a:lnTo>
                    <a:pt x="43" y="13"/>
                  </a:lnTo>
                  <a:lnTo>
                    <a:pt x="29" y="19"/>
                  </a:lnTo>
                  <a:lnTo>
                    <a:pt x="20" y="31"/>
                  </a:lnTo>
                  <a:lnTo>
                    <a:pt x="12" y="44"/>
                  </a:lnTo>
                  <a:lnTo>
                    <a:pt x="10" y="59"/>
                  </a:lnTo>
                  <a:lnTo>
                    <a:pt x="12" y="75"/>
                  </a:lnTo>
                  <a:lnTo>
                    <a:pt x="20" y="89"/>
                  </a:lnTo>
                  <a:lnTo>
                    <a:pt x="29" y="100"/>
                  </a:lnTo>
                  <a:lnTo>
                    <a:pt x="43" y="106"/>
                  </a:lnTo>
                  <a:lnTo>
                    <a:pt x="58" y="108"/>
                  </a:lnTo>
                  <a:lnTo>
                    <a:pt x="74" y="106"/>
                  </a:lnTo>
                  <a:lnTo>
                    <a:pt x="88" y="100"/>
                  </a:lnTo>
                  <a:lnTo>
                    <a:pt x="99" y="89"/>
                  </a:lnTo>
                  <a:lnTo>
                    <a:pt x="106" y="75"/>
                  </a:lnTo>
                  <a:lnTo>
                    <a:pt x="109" y="59"/>
                  </a:lnTo>
                  <a:lnTo>
                    <a:pt x="106" y="44"/>
                  </a:lnTo>
                  <a:lnTo>
                    <a:pt x="99" y="31"/>
                  </a:lnTo>
                  <a:lnTo>
                    <a:pt x="88" y="19"/>
                  </a:lnTo>
                  <a:lnTo>
                    <a:pt x="74" y="13"/>
                  </a:lnTo>
                  <a:lnTo>
                    <a:pt x="58" y="10"/>
                  </a:lnTo>
                  <a:close/>
                  <a:moveTo>
                    <a:pt x="85" y="95"/>
                  </a:moveTo>
                  <a:lnTo>
                    <a:pt x="74" y="95"/>
                  </a:lnTo>
                  <a:lnTo>
                    <a:pt x="73" y="95"/>
                  </a:lnTo>
                  <a:lnTo>
                    <a:pt x="71" y="94"/>
                  </a:lnTo>
                  <a:lnTo>
                    <a:pt x="57" y="68"/>
                  </a:lnTo>
                  <a:lnTo>
                    <a:pt x="55" y="68"/>
                  </a:lnTo>
                  <a:lnTo>
                    <a:pt x="54" y="66"/>
                  </a:lnTo>
                  <a:lnTo>
                    <a:pt x="48" y="66"/>
                  </a:lnTo>
                  <a:lnTo>
                    <a:pt x="48" y="92"/>
                  </a:lnTo>
                  <a:lnTo>
                    <a:pt x="47" y="94"/>
                  </a:lnTo>
                  <a:lnTo>
                    <a:pt x="47" y="95"/>
                  </a:lnTo>
                  <a:lnTo>
                    <a:pt x="45" y="95"/>
                  </a:lnTo>
                  <a:lnTo>
                    <a:pt x="34" y="95"/>
                  </a:lnTo>
                  <a:lnTo>
                    <a:pt x="33" y="95"/>
                  </a:lnTo>
                  <a:lnTo>
                    <a:pt x="33" y="94"/>
                  </a:lnTo>
                  <a:lnTo>
                    <a:pt x="32" y="92"/>
                  </a:lnTo>
                  <a:lnTo>
                    <a:pt x="32" y="28"/>
                  </a:lnTo>
                  <a:lnTo>
                    <a:pt x="33" y="26"/>
                  </a:lnTo>
                  <a:lnTo>
                    <a:pt x="34" y="23"/>
                  </a:lnTo>
                  <a:lnTo>
                    <a:pt x="37" y="23"/>
                  </a:lnTo>
                  <a:lnTo>
                    <a:pt x="41" y="22"/>
                  </a:lnTo>
                  <a:lnTo>
                    <a:pt x="45" y="22"/>
                  </a:lnTo>
                  <a:lnTo>
                    <a:pt x="50" y="22"/>
                  </a:lnTo>
                  <a:lnTo>
                    <a:pt x="55" y="22"/>
                  </a:lnTo>
                  <a:lnTo>
                    <a:pt x="68" y="23"/>
                  </a:lnTo>
                  <a:lnTo>
                    <a:pt x="76" y="27"/>
                  </a:lnTo>
                  <a:lnTo>
                    <a:pt x="83" y="33"/>
                  </a:lnTo>
                  <a:lnTo>
                    <a:pt x="85" y="44"/>
                  </a:lnTo>
                  <a:lnTo>
                    <a:pt x="85" y="45"/>
                  </a:lnTo>
                  <a:lnTo>
                    <a:pt x="84" y="52"/>
                  </a:lnTo>
                  <a:lnTo>
                    <a:pt x="83" y="56"/>
                  </a:lnTo>
                  <a:lnTo>
                    <a:pt x="79" y="60"/>
                  </a:lnTo>
                  <a:lnTo>
                    <a:pt x="75" y="63"/>
                  </a:lnTo>
                  <a:lnTo>
                    <a:pt x="71" y="64"/>
                  </a:lnTo>
                  <a:lnTo>
                    <a:pt x="86" y="91"/>
                  </a:lnTo>
                  <a:lnTo>
                    <a:pt x="88" y="92"/>
                  </a:lnTo>
                  <a:lnTo>
                    <a:pt x="88" y="92"/>
                  </a:lnTo>
                  <a:lnTo>
                    <a:pt x="88" y="94"/>
                  </a:lnTo>
                  <a:lnTo>
                    <a:pt x="86" y="95"/>
                  </a:lnTo>
                  <a:lnTo>
                    <a:pt x="85" y="95"/>
                  </a:lnTo>
                  <a:close/>
                  <a:moveTo>
                    <a:pt x="70" y="44"/>
                  </a:moveTo>
                  <a:lnTo>
                    <a:pt x="70" y="40"/>
                  </a:lnTo>
                  <a:lnTo>
                    <a:pt x="68" y="38"/>
                  </a:lnTo>
                  <a:lnTo>
                    <a:pt x="65" y="37"/>
                  </a:lnTo>
                  <a:lnTo>
                    <a:pt x="62" y="35"/>
                  </a:lnTo>
                  <a:lnTo>
                    <a:pt x="57" y="34"/>
                  </a:lnTo>
                  <a:lnTo>
                    <a:pt x="47" y="34"/>
                  </a:lnTo>
                  <a:lnTo>
                    <a:pt x="47" y="55"/>
                  </a:lnTo>
                  <a:lnTo>
                    <a:pt x="49" y="55"/>
                  </a:lnTo>
                  <a:lnTo>
                    <a:pt x="52" y="55"/>
                  </a:lnTo>
                  <a:lnTo>
                    <a:pt x="54" y="55"/>
                  </a:lnTo>
                  <a:lnTo>
                    <a:pt x="57" y="55"/>
                  </a:lnTo>
                  <a:lnTo>
                    <a:pt x="62" y="55"/>
                  </a:lnTo>
                  <a:lnTo>
                    <a:pt x="65" y="54"/>
                  </a:lnTo>
                  <a:lnTo>
                    <a:pt x="68" y="52"/>
                  </a:lnTo>
                  <a:lnTo>
                    <a:pt x="70" y="49"/>
                  </a:lnTo>
                  <a:lnTo>
                    <a:pt x="70" y="45"/>
                  </a:lnTo>
                  <a:lnTo>
                    <a:pt x="70" y="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Tree>
    <p:extLst>
      <p:ext uri="{BB962C8B-B14F-4D97-AF65-F5344CB8AC3E}">
        <p14:creationId xmlns:p14="http://schemas.microsoft.com/office/powerpoint/2010/main" xmlns="" val="13276291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1900"/>
            </a:lvl1pPr>
          </a:lstStyle>
          <a:p>
            <a:r>
              <a:rPr lang="en-US" dirty="0" smtClean="0"/>
              <a:t>Click to edit title</a:t>
            </a:r>
            <a:endParaRPr lang="en-US" dirty="0"/>
          </a:p>
        </p:txBody>
      </p:sp>
      <p:sp>
        <p:nvSpPr>
          <p:cNvPr id="3" name="Content Placeholder 2"/>
          <p:cNvSpPr>
            <a:spLocks noGrp="1"/>
          </p:cNvSpPr>
          <p:nvPr>
            <p:ph idx="1" hasCustomPrompt="1"/>
          </p:nvPr>
        </p:nvSpPr>
        <p:spPr>
          <a:xfrm>
            <a:off x="353962" y="1327665"/>
            <a:ext cx="8436076" cy="4692135"/>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D44707B-D922-47D5-BD24-D96E91B70543}" type="slidenum">
              <a:rPr lang="en-US" smtClean="0"/>
              <a:pPr/>
              <a:t>‹#›</a:t>
            </a:fld>
            <a:endParaRPr lang="en-US" dirty="0"/>
          </a:p>
        </p:txBody>
      </p:sp>
    </p:spTree>
    <p:extLst>
      <p:ext uri="{BB962C8B-B14F-4D97-AF65-F5344CB8AC3E}">
        <p14:creationId xmlns:p14="http://schemas.microsoft.com/office/powerpoint/2010/main" xmlns="" val="13421747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gradFill>
          <a:gsLst>
            <a:gs pos="5000">
              <a:srgbClr val="00AEEF"/>
            </a:gs>
            <a:gs pos="95000">
              <a:srgbClr val="0071C5"/>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3960" y="1952625"/>
            <a:ext cx="6675120" cy="2486026"/>
          </a:xfrm>
        </p:spPr>
        <p:txBody>
          <a:bodyPr anchor="ctr" anchorCtr="0">
            <a:normAutofit/>
          </a:bodyPr>
          <a:lstStyle>
            <a:lvl1pPr algn="l">
              <a:defRPr sz="3600" b="0">
                <a:solidFill>
                  <a:schemeClr val="tx1"/>
                </a:solidFill>
              </a:defRPr>
            </a:lvl1pPr>
          </a:lstStyle>
          <a:p>
            <a:r>
              <a:rPr lang="en-US" dirty="0" smtClean="0"/>
              <a:t>Click to edit title</a:t>
            </a:r>
            <a:endParaRPr lang="en-US" dirty="0"/>
          </a:p>
        </p:txBody>
      </p:sp>
    </p:spTree>
    <p:extLst>
      <p:ext uri="{BB962C8B-B14F-4D97-AF65-F5344CB8AC3E}">
        <p14:creationId xmlns:p14="http://schemas.microsoft.com/office/powerpoint/2010/main" xmlns="" val="55648272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3962" y="304700"/>
            <a:ext cx="8436076" cy="1022965"/>
          </a:xfrm>
        </p:spPr>
        <p:txBody>
          <a:bodyPr/>
          <a:lstStyle/>
          <a:p>
            <a:r>
              <a:rPr lang="en-US" dirty="0" smtClean="0"/>
              <a:t>Click to edit title</a:t>
            </a:r>
            <a:endParaRPr lang="en-US" dirty="0"/>
          </a:p>
        </p:txBody>
      </p:sp>
      <p:sp>
        <p:nvSpPr>
          <p:cNvPr id="5" name="Slide Number Placeholder 4"/>
          <p:cNvSpPr>
            <a:spLocks noGrp="1"/>
          </p:cNvSpPr>
          <p:nvPr>
            <p:ph type="sldNum" sz="quarter" idx="12"/>
          </p:nvPr>
        </p:nvSpPr>
        <p:spPr/>
        <p:txBody>
          <a:bodyPr/>
          <a:lstStyle/>
          <a:p>
            <a:fld id="{FD44707B-D922-47D5-BD24-D96E91B70543}" type="slidenum">
              <a:rPr lang="en-US" smtClean="0"/>
              <a:pPr/>
              <a:t>‹#›</a:t>
            </a:fld>
            <a:endParaRPr lang="en-US"/>
          </a:p>
        </p:txBody>
      </p:sp>
      <p:sp>
        <p:nvSpPr>
          <p:cNvPr id="8" name="Content Placeholder 2"/>
          <p:cNvSpPr>
            <a:spLocks noGrp="1"/>
          </p:cNvSpPr>
          <p:nvPr>
            <p:ph idx="14" hasCustomPrompt="1"/>
          </p:nvPr>
        </p:nvSpPr>
        <p:spPr>
          <a:xfrm>
            <a:off x="353962" y="1327665"/>
            <a:ext cx="4141838" cy="4866658"/>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5" hasCustomPrompt="1"/>
          </p:nvPr>
        </p:nvSpPr>
        <p:spPr>
          <a:xfrm>
            <a:off x="4648200" y="1327665"/>
            <a:ext cx="4141838" cy="4866658"/>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4637923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3962" y="304700"/>
            <a:ext cx="8436076" cy="1022965"/>
          </a:xfrm>
        </p:spPr>
        <p:txBody>
          <a:bodyPr/>
          <a:lstStyle/>
          <a:p>
            <a:r>
              <a:rPr lang="en-US" dirty="0" smtClean="0"/>
              <a:t>Click to edit title</a:t>
            </a:r>
            <a:endParaRPr lang="en-US" dirty="0"/>
          </a:p>
        </p:txBody>
      </p:sp>
      <p:sp>
        <p:nvSpPr>
          <p:cNvPr id="5" name="Slide Number Placeholder 4"/>
          <p:cNvSpPr>
            <a:spLocks noGrp="1"/>
          </p:cNvSpPr>
          <p:nvPr>
            <p:ph type="sldNum" sz="quarter" idx="12"/>
          </p:nvPr>
        </p:nvSpPr>
        <p:spPr/>
        <p:txBody>
          <a:bodyPr/>
          <a:lstStyle/>
          <a:p>
            <a:fld id="{FD44707B-D922-47D5-BD24-D96E91B70543}" type="slidenum">
              <a:rPr lang="en-US" smtClean="0"/>
              <a:pPr/>
              <a:t>‹#›</a:t>
            </a:fld>
            <a:endParaRPr lang="en-US"/>
          </a:p>
        </p:txBody>
      </p:sp>
      <p:sp>
        <p:nvSpPr>
          <p:cNvPr id="8" name="Content Placeholder 2"/>
          <p:cNvSpPr>
            <a:spLocks noGrp="1"/>
          </p:cNvSpPr>
          <p:nvPr>
            <p:ph idx="14" hasCustomPrompt="1"/>
          </p:nvPr>
        </p:nvSpPr>
        <p:spPr>
          <a:xfrm>
            <a:off x="353962" y="1327665"/>
            <a:ext cx="2709278" cy="4866658"/>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5" hasCustomPrompt="1"/>
          </p:nvPr>
        </p:nvSpPr>
        <p:spPr>
          <a:xfrm>
            <a:off x="3217361" y="1327665"/>
            <a:ext cx="2709278" cy="4866658"/>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6" hasCustomPrompt="1"/>
          </p:nvPr>
        </p:nvSpPr>
        <p:spPr>
          <a:xfrm>
            <a:off x="6080760" y="1327665"/>
            <a:ext cx="2709278" cy="4866658"/>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7"/>
          <p:cNvSpPr>
            <a:spLocks noGrp="1"/>
          </p:cNvSpPr>
          <p:nvPr>
            <p:ph type="body" sz="quarter" idx="13" hasCustomPrompt="1"/>
          </p:nvPr>
        </p:nvSpPr>
        <p:spPr>
          <a:xfrm>
            <a:off x="353962" y="6353174"/>
            <a:ext cx="8008988" cy="295275"/>
          </a:xfrm>
        </p:spPr>
        <p:txBody>
          <a:bodyPr wrap="square" anchor="t" anchorCtr="0">
            <a:normAutofit/>
          </a:bodyPr>
          <a:lstStyle>
            <a:lvl1pPr marL="0" indent="0">
              <a:lnSpc>
                <a:spcPct val="80000"/>
              </a:lnSpc>
              <a:spcBef>
                <a:spcPts val="200"/>
              </a:spcBef>
              <a:buFont typeface="Arial" pitchFamily="34" charset="0"/>
              <a:buNone/>
              <a:defRPr sz="900">
                <a:solidFill>
                  <a:srgbClr val="FFFFFF"/>
                </a:solidFill>
                <a:latin typeface="+mn-lt"/>
              </a:defRPr>
            </a:lvl1pPr>
            <a:lvl2pPr marL="171450" indent="-114300">
              <a:defRPr sz="900"/>
            </a:lvl2pPr>
            <a:lvl3pPr marL="342900" indent="-114300">
              <a:defRPr sz="900"/>
            </a:lvl3pPr>
            <a:lvl4pPr marL="514350" indent="-114300">
              <a:defRPr sz="900"/>
            </a:lvl4pPr>
            <a:lvl5pPr marL="685800" indent="-114300">
              <a:defRPr sz="900"/>
            </a:lvl5pPr>
          </a:lstStyle>
          <a:p>
            <a:pPr lvl="0"/>
            <a:r>
              <a:rPr lang="en-US" dirty="0" smtClean="0"/>
              <a:t>Click to edit footnote</a:t>
            </a:r>
            <a:endParaRPr lang="en-US" dirty="0"/>
          </a:p>
        </p:txBody>
      </p:sp>
    </p:spTree>
    <p:extLst>
      <p:ext uri="{BB962C8B-B14F-4D97-AF65-F5344CB8AC3E}">
        <p14:creationId xmlns:p14="http://schemas.microsoft.com/office/powerpoint/2010/main" xmlns="" val="495039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5" name="Slide Number Placeholder 4"/>
          <p:cNvSpPr>
            <a:spLocks noGrp="1"/>
          </p:cNvSpPr>
          <p:nvPr>
            <p:ph type="sldNum" sz="quarter" idx="12"/>
          </p:nvPr>
        </p:nvSpPr>
        <p:spPr/>
        <p:txBody>
          <a:bodyPr/>
          <a:lstStyle/>
          <a:p>
            <a:fld id="{FD44707B-D922-47D5-BD24-D96E91B70543}" type="slidenum">
              <a:rPr lang="en-US" smtClean="0"/>
              <a:pPr/>
              <a:t>‹#›</a:t>
            </a:fld>
            <a:endParaRPr lang="en-US"/>
          </a:p>
        </p:txBody>
      </p:sp>
    </p:spTree>
    <p:extLst>
      <p:ext uri="{BB962C8B-B14F-4D97-AF65-F5344CB8AC3E}">
        <p14:creationId xmlns:p14="http://schemas.microsoft.com/office/powerpoint/2010/main" xmlns="" val="8342569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D44707B-D922-47D5-BD24-D96E91B70543}" type="slidenum">
              <a:rPr lang="en-US" smtClean="0"/>
              <a:pPr/>
              <a:t>‹#›</a:t>
            </a:fld>
            <a:endParaRPr lang="en-US"/>
          </a:p>
        </p:txBody>
      </p:sp>
    </p:spTree>
    <p:extLst>
      <p:ext uri="{BB962C8B-B14F-4D97-AF65-F5344CB8AC3E}">
        <p14:creationId xmlns:p14="http://schemas.microsoft.com/office/powerpoint/2010/main" xmlns="" val="16658179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hank You">
    <p:bg>
      <p:bgPr>
        <a:gradFill>
          <a:gsLst>
            <a:gs pos="5000">
              <a:srgbClr val="00AEEF"/>
            </a:gs>
            <a:gs pos="95000">
              <a:srgbClr val="0071C5"/>
            </a:gs>
          </a:gsLst>
          <a:lin ang="16200000" scaled="0"/>
        </a:gra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353960" y="2438401"/>
            <a:ext cx="6685937" cy="1514474"/>
          </a:xfrm>
        </p:spPr>
        <p:txBody>
          <a:bodyPr anchor="ctr" anchorCtr="0">
            <a:normAutofit/>
          </a:bodyPr>
          <a:lstStyle>
            <a:lvl1pPr algn="l">
              <a:defRPr sz="3800" b="0">
                <a:solidFill>
                  <a:schemeClr val="bg1"/>
                </a:solidFill>
              </a:defRPr>
            </a:lvl1pPr>
          </a:lstStyle>
          <a:p>
            <a:r>
              <a:rPr lang="en-US" smtClean="0"/>
              <a:t>Click to edit Master title style</a:t>
            </a:r>
            <a:endParaRPr lang="en-US" dirty="0"/>
          </a:p>
        </p:txBody>
      </p:sp>
      <p:grpSp>
        <p:nvGrpSpPr>
          <p:cNvPr id="2" name="Group 29"/>
          <p:cNvGrpSpPr>
            <a:grpSpLocks noChangeAspect="1"/>
          </p:cNvGrpSpPr>
          <p:nvPr/>
        </p:nvGrpSpPr>
        <p:grpSpPr bwMode="auto">
          <a:xfrm>
            <a:off x="7818462" y="132554"/>
            <a:ext cx="1188720" cy="897366"/>
            <a:chOff x="248" y="2908"/>
            <a:chExt cx="816" cy="616"/>
          </a:xfrm>
          <a:solidFill>
            <a:srgbClr val="FFFFFF"/>
          </a:solidFill>
        </p:grpSpPr>
        <p:sp>
          <p:nvSpPr>
            <p:cNvPr id="31" name="AutoShape 5"/>
            <p:cNvSpPr>
              <a:spLocks noChangeAspect="1" noChangeArrowheads="1" noTextEdit="1"/>
            </p:cNvSpPr>
            <p:nvPr userDrawn="1"/>
          </p:nvSpPr>
          <p:spPr bwMode="auto">
            <a:xfrm>
              <a:off x="248" y="2908"/>
              <a:ext cx="816" cy="6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 name="Freeform 31"/>
            <p:cNvSpPr>
              <a:spLocks noEditPoints="1"/>
            </p:cNvSpPr>
            <p:nvPr userDrawn="1"/>
          </p:nvSpPr>
          <p:spPr bwMode="auto">
            <a:xfrm>
              <a:off x="365" y="3027"/>
              <a:ext cx="576" cy="380"/>
            </a:xfrm>
            <a:custGeom>
              <a:avLst/>
              <a:gdLst>
                <a:gd name="T0" fmla="*/ 1225 w 2881"/>
                <a:gd name="T1" fmla="*/ 1703 h 1899"/>
                <a:gd name="T2" fmla="*/ 1013 w 2881"/>
                <a:gd name="T3" fmla="*/ 1706 h 1899"/>
                <a:gd name="T4" fmla="*/ 810 w 2881"/>
                <a:gd name="T5" fmla="*/ 1691 h 1899"/>
                <a:gd name="T6" fmla="*/ 621 w 2881"/>
                <a:gd name="T7" fmla="*/ 1658 h 1899"/>
                <a:gd name="T8" fmla="*/ 453 w 2881"/>
                <a:gd name="T9" fmla="*/ 1601 h 1899"/>
                <a:gd name="T10" fmla="*/ 312 w 2881"/>
                <a:gd name="T11" fmla="*/ 1521 h 1899"/>
                <a:gd name="T12" fmla="*/ 203 w 2881"/>
                <a:gd name="T13" fmla="*/ 1411 h 1899"/>
                <a:gd name="T14" fmla="*/ 135 w 2881"/>
                <a:gd name="T15" fmla="*/ 1271 h 1899"/>
                <a:gd name="T16" fmla="*/ 114 w 2881"/>
                <a:gd name="T17" fmla="*/ 1086 h 1899"/>
                <a:gd name="T18" fmla="*/ 152 w 2881"/>
                <a:gd name="T19" fmla="*/ 891 h 1899"/>
                <a:gd name="T20" fmla="*/ 239 w 2881"/>
                <a:gd name="T21" fmla="*/ 718 h 1899"/>
                <a:gd name="T22" fmla="*/ 314 w 2881"/>
                <a:gd name="T23" fmla="*/ 544 h 1899"/>
                <a:gd name="T24" fmla="*/ 167 w 2881"/>
                <a:gd name="T25" fmla="*/ 699 h 1899"/>
                <a:gd name="T26" fmla="*/ 62 w 2881"/>
                <a:gd name="T27" fmla="*/ 869 h 1899"/>
                <a:gd name="T28" fmla="*/ 6 w 2881"/>
                <a:gd name="T29" fmla="*/ 1057 h 1899"/>
                <a:gd name="T30" fmla="*/ 6 w 2881"/>
                <a:gd name="T31" fmla="*/ 1260 h 1899"/>
                <a:gd name="T32" fmla="*/ 63 w 2881"/>
                <a:gd name="T33" fmla="*/ 1453 h 1899"/>
                <a:gd name="T34" fmla="*/ 178 w 2881"/>
                <a:gd name="T35" fmla="*/ 1610 h 1899"/>
                <a:gd name="T36" fmla="*/ 350 w 2881"/>
                <a:gd name="T37" fmla="*/ 1736 h 1899"/>
                <a:gd name="T38" fmla="*/ 574 w 2881"/>
                <a:gd name="T39" fmla="*/ 1829 h 1899"/>
                <a:gd name="T40" fmla="*/ 846 w 2881"/>
                <a:gd name="T41" fmla="*/ 1884 h 1899"/>
                <a:gd name="T42" fmla="*/ 1165 w 2881"/>
                <a:gd name="T43" fmla="*/ 1899 h 1899"/>
                <a:gd name="T44" fmla="*/ 1488 w 2881"/>
                <a:gd name="T45" fmla="*/ 1874 h 1899"/>
                <a:gd name="T46" fmla="*/ 1765 w 2881"/>
                <a:gd name="T47" fmla="*/ 1825 h 1899"/>
                <a:gd name="T48" fmla="*/ 2048 w 2881"/>
                <a:gd name="T49" fmla="*/ 1747 h 1899"/>
                <a:gd name="T50" fmla="*/ 2313 w 2881"/>
                <a:gd name="T51" fmla="*/ 1643 h 1899"/>
                <a:gd name="T52" fmla="*/ 2319 w 2881"/>
                <a:gd name="T53" fmla="*/ 1424 h 1899"/>
                <a:gd name="T54" fmla="*/ 2061 w 2881"/>
                <a:gd name="T55" fmla="*/ 1536 h 1899"/>
                <a:gd name="T56" fmla="*/ 1766 w 2881"/>
                <a:gd name="T57" fmla="*/ 1623 h 1899"/>
                <a:gd name="T58" fmla="*/ 1465 w 2881"/>
                <a:gd name="T59" fmla="*/ 1682 h 1899"/>
                <a:gd name="T60" fmla="*/ 2852 w 2881"/>
                <a:gd name="T61" fmla="*/ 481 h 1899"/>
                <a:gd name="T62" fmla="*/ 2771 w 2881"/>
                <a:gd name="T63" fmla="*/ 326 h 1899"/>
                <a:gd name="T64" fmla="*/ 2642 w 2881"/>
                <a:gd name="T65" fmla="*/ 203 h 1899"/>
                <a:gd name="T66" fmla="*/ 2474 w 2881"/>
                <a:gd name="T67" fmla="*/ 108 h 1899"/>
                <a:gd name="T68" fmla="*/ 2272 w 2881"/>
                <a:gd name="T69" fmla="*/ 43 h 1899"/>
                <a:gd name="T70" fmla="*/ 2046 w 2881"/>
                <a:gd name="T71" fmla="*/ 7 h 1899"/>
                <a:gd name="T72" fmla="*/ 1801 w 2881"/>
                <a:gd name="T73" fmla="*/ 1 h 1899"/>
                <a:gd name="T74" fmla="*/ 1545 w 2881"/>
                <a:gd name="T75" fmla="*/ 22 h 1899"/>
                <a:gd name="T76" fmla="*/ 1285 w 2881"/>
                <a:gd name="T77" fmla="*/ 72 h 1899"/>
                <a:gd name="T78" fmla="*/ 1028 w 2881"/>
                <a:gd name="T79" fmla="*/ 150 h 1899"/>
                <a:gd name="T80" fmla="*/ 782 w 2881"/>
                <a:gd name="T81" fmla="*/ 255 h 1899"/>
                <a:gd name="T82" fmla="*/ 627 w 2881"/>
                <a:gd name="T83" fmla="*/ 396 h 1899"/>
                <a:gd name="T84" fmla="*/ 867 w 2881"/>
                <a:gd name="T85" fmla="*/ 288 h 1899"/>
                <a:gd name="T86" fmla="*/ 1118 w 2881"/>
                <a:gd name="T87" fmla="*/ 204 h 1899"/>
                <a:gd name="T88" fmla="*/ 1373 w 2881"/>
                <a:gd name="T89" fmla="*/ 143 h 1899"/>
                <a:gd name="T90" fmla="*/ 1625 w 2881"/>
                <a:gd name="T91" fmla="*/ 109 h 1899"/>
                <a:gd name="T92" fmla="*/ 1869 w 2881"/>
                <a:gd name="T93" fmla="*/ 99 h 1899"/>
                <a:gd name="T94" fmla="*/ 2095 w 2881"/>
                <a:gd name="T95" fmla="*/ 117 h 1899"/>
                <a:gd name="T96" fmla="*/ 2298 w 2881"/>
                <a:gd name="T97" fmla="*/ 163 h 1899"/>
                <a:gd name="T98" fmla="*/ 2470 w 2881"/>
                <a:gd name="T99" fmla="*/ 237 h 1899"/>
                <a:gd name="T100" fmla="*/ 2605 w 2881"/>
                <a:gd name="T101" fmla="*/ 341 h 1899"/>
                <a:gd name="T102" fmla="*/ 2695 w 2881"/>
                <a:gd name="T103" fmla="*/ 475 h 1899"/>
                <a:gd name="T104" fmla="*/ 2733 w 2881"/>
                <a:gd name="T105" fmla="*/ 637 h 1899"/>
                <a:gd name="T106" fmla="*/ 2710 w 2881"/>
                <a:gd name="T107" fmla="*/ 800 h 1899"/>
                <a:gd name="T108" fmla="*/ 2630 w 2881"/>
                <a:gd name="T109" fmla="*/ 951 h 1899"/>
                <a:gd name="T110" fmla="*/ 2500 w 2881"/>
                <a:gd name="T111" fmla="*/ 1078 h 1899"/>
                <a:gd name="T112" fmla="*/ 2493 w 2881"/>
                <a:gd name="T113" fmla="*/ 1251 h 1899"/>
                <a:gd name="T114" fmla="*/ 2626 w 2881"/>
                <a:gd name="T115" fmla="*/ 1168 h 1899"/>
                <a:gd name="T116" fmla="*/ 2742 w 2881"/>
                <a:gd name="T117" fmla="*/ 1050 h 1899"/>
                <a:gd name="T118" fmla="*/ 2830 w 2881"/>
                <a:gd name="T119" fmla="*/ 903 h 1899"/>
                <a:gd name="T120" fmla="*/ 2877 w 2881"/>
                <a:gd name="T121" fmla="*/ 731 h 1899"/>
                <a:gd name="T122" fmla="*/ 2867 w 2881"/>
                <a:gd name="T123" fmla="*/ 539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81" h="1899">
                  <a:moveTo>
                    <a:pt x="1368" y="1693"/>
                  </a:moveTo>
                  <a:lnTo>
                    <a:pt x="1296" y="1699"/>
                  </a:lnTo>
                  <a:lnTo>
                    <a:pt x="1225" y="1703"/>
                  </a:lnTo>
                  <a:lnTo>
                    <a:pt x="1154" y="1706"/>
                  </a:lnTo>
                  <a:lnTo>
                    <a:pt x="1084" y="1706"/>
                  </a:lnTo>
                  <a:lnTo>
                    <a:pt x="1013" y="1706"/>
                  </a:lnTo>
                  <a:lnTo>
                    <a:pt x="945" y="1704"/>
                  </a:lnTo>
                  <a:lnTo>
                    <a:pt x="877" y="1699"/>
                  </a:lnTo>
                  <a:lnTo>
                    <a:pt x="810" y="1691"/>
                  </a:lnTo>
                  <a:lnTo>
                    <a:pt x="745" y="1683"/>
                  </a:lnTo>
                  <a:lnTo>
                    <a:pt x="682" y="1672"/>
                  </a:lnTo>
                  <a:lnTo>
                    <a:pt x="621" y="1658"/>
                  </a:lnTo>
                  <a:lnTo>
                    <a:pt x="563" y="1642"/>
                  </a:lnTo>
                  <a:lnTo>
                    <a:pt x="506" y="1623"/>
                  </a:lnTo>
                  <a:lnTo>
                    <a:pt x="453" y="1601"/>
                  </a:lnTo>
                  <a:lnTo>
                    <a:pt x="402" y="1578"/>
                  </a:lnTo>
                  <a:lnTo>
                    <a:pt x="355" y="1550"/>
                  </a:lnTo>
                  <a:lnTo>
                    <a:pt x="312" y="1521"/>
                  </a:lnTo>
                  <a:lnTo>
                    <a:pt x="271" y="1487"/>
                  </a:lnTo>
                  <a:lnTo>
                    <a:pt x="235" y="1450"/>
                  </a:lnTo>
                  <a:lnTo>
                    <a:pt x="203" y="1411"/>
                  </a:lnTo>
                  <a:lnTo>
                    <a:pt x="176" y="1369"/>
                  </a:lnTo>
                  <a:lnTo>
                    <a:pt x="154" y="1322"/>
                  </a:lnTo>
                  <a:lnTo>
                    <a:pt x="135" y="1271"/>
                  </a:lnTo>
                  <a:lnTo>
                    <a:pt x="121" y="1218"/>
                  </a:lnTo>
                  <a:lnTo>
                    <a:pt x="114" y="1152"/>
                  </a:lnTo>
                  <a:lnTo>
                    <a:pt x="114" y="1086"/>
                  </a:lnTo>
                  <a:lnTo>
                    <a:pt x="120" y="1020"/>
                  </a:lnTo>
                  <a:lnTo>
                    <a:pt x="134" y="955"/>
                  </a:lnTo>
                  <a:lnTo>
                    <a:pt x="152" y="891"/>
                  </a:lnTo>
                  <a:lnTo>
                    <a:pt x="177" y="831"/>
                  </a:lnTo>
                  <a:lnTo>
                    <a:pt x="207" y="773"/>
                  </a:lnTo>
                  <a:lnTo>
                    <a:pt x="239" y="718"/>
                  </a:lnTo>
                  <a:lnTo>
                    <a:pt x="275" y="668"/>
                  </a:lnTo>
                  <a:lnTo>
                    <a:pt x="314" y="622"/>
                  </a:lnTo>
                  <a:lnTo>
                    <a:pt x="314" y="544"/>
                  </a:lnTo>
                  <a:lnTo>
                    <a:pt x="261" y="593"/>
                  </a:lnTo>
                  <a:lnTo>
                    <a:pt x="212" y="645"/>
                  </a:lnTo>
                  <a:lnTo>
                    <a:pt x="167" y="699"/>
                  </a:lnTo>
                  <a:lnTo>
                    <a:pt x="128" y="753"/>
                  </a:lnTo>
                  <a:lnTo>
                    <a:pt x="92" y="810"/>
                  </a:lnTo>
                  <a:lnTo>
                    <a:pt x="62" y="869"/>
                  </a:lnTo>
                  <a:lnTo>
                    <a:pt x="39" y="930"/>
                  </a:lnTo>
                  <a:lnTo>
                    <a:pt x="19" y="992"/>
                  </a:lnTo>
                  <a:lnTo>
                    <a:pt x="6" y="1057"/>
                  </a:lnTo>
                  <a:lnTo>
                    <a:pt x="0" y="1123"/>
                  </a:lnTo>
                  <a:lnTo>
                    <a:pt x="0" y="1191"/>
                  </a:lnTo>
                  <a:lnTo>
                    <a:pt x="6" y="1260"/>
                  </a:lnTo>
                  <a:lnTo>
                    <a:pt x="20" y="1332"/>
                  </a:lnTo>
                  <a:lnTo>
                    <a:pt x="39" y="1393"/>
                  </a:lnTo>
                  <a:lnTo>
                    <a:pt x="63" y="1453"/>
                  </a:lnTo>
                  <a:lnTo>
                    <a:pt x="95" y="1508"/>
                  </a:lnTo>
                  <a:lnTo>
                    <a:pt x="134" y="1560"/>
                  </a:lnTo>
                  <a:lnTo>
                    <a:pt x="178" y="1610"/>
                  </a:lnTo>
                  <a:lnTo>
                    <a:pt x="230" y="1656"/>
                  </a:lnTo>
                  <a:lnTo>
                    <a:pt x="287" y="1698"/>
                  </a:lnTo>
                  <a:lnTo>
                    <a:pt x="350" y="1736"/>
                  </a:lnTo>
                  <a:lnTo>
                    <a:pt x="418" y="1771"/>
                  </a:lnTo>
                  <a:lnTo>
                    <a:pt x="494" y="1801"/>
                  </a:lnTo>
                  <a:lnTo>
                    <a:pt x="574" y="1829"/>
                  </a:lnTo>
                  <a:lnTo>
                    <a:pt x="659" y="1851"/>
                  </a:lnTo>
                  <a:lnTo>
                    <a:pt x="750" y="1869"/>
                  </a:lnTo>
                  <a:lnTo>
                    <a:pt x="846" y="1884"/>
                  </a:lnTo>
                  <a:lnTo>
                    <a:pt x="948" y="1893"/>
                  </a:lnTo>
                  <a:lnTo>
                    <a:pt x="1054" y="1898"/>
                  </a:lnTo>
                  <a:lnTo>
                    <a:pt x="1165" y="1899"/>
                  </a:lnTo>
                  <a:lnTo>
                    <a:pt x="1281" y="1894"/>
                  </a:lnTo>
                  <a:lnTo>
                    <a:pt x="1401" y="1884"/>
                  </a:lnTo>
                  <a:lnTo>
                    <a:pt x="1488" y="1874"/>
                  </a:lnTo>
                  <a:lnTo>
                    <a:pt x="1578" y="1862"/>
                  </a:lnTo>
                  <a:lnTo>
                    <a:pt x="1670" y="1845"/>
                  </a:lnTo>
                  <a:lnTo>
                    <a:pt x="1765" y="1825"/>
                  </a:lnTo>
                  <a:lnTo>
                    <a:pt x="1860" y="1803"/>
                  </a:lnTo>
                  <a:lnTo>
                    <a:pt x="1954" y="1777"/>
                  </a:lnTo>
                  <a:lnTo>
                    <a:pt x="2048" y="1747"/>
                  </a:lnTo>
                  <a:lnTo>
                    <a:pt x="2140" y="1715"/>
                  </a:lnTo>
                  <a:lnTo>
                    <a:pt x="2229" y="1680"/>
                  </a:lnTo>
                  <a:lnTo>
                    <a:pt x="2313" y="1643"/>
                  </a:lnTo>
                  <a:lnTo>
                    <a:pt x="2392" y="1602"/>
                  </a:lnTo>
                  <a:lnTo>
                    <a:pt x="2392" y="1384"/>
                  </a:lnTo>
                  <a:lnTo>
                    <a:pt x="2319" y="1424"/>
                  </a:lnTo>
                  <a:lnTo>
                    <a:pt x="2239" y="1464"/>
                  </a:lnTo>
                  <a:lnTo>
                    <a:pt x="2152" y="1501"/>
                  </a:lnTo>
                  <a:lnTo>
                    <a:pt x="2061" y="1536"/>
                  </a:lnTo>
                  <a:lnTo>
                    <a:pt x="1964" y="1568"/>
                  </a:lnTo>
                  <a:lnTo>
                    <a:pt x="1866" y="1597"/>
                  </a:lnTo>
                  <a:lnTo>
                    <a:pt x="1766" y="1623"/>
                  </a:lnTo>
                  <a:lnTo>
                    <a:pt x="1665" y="1647"/>
                  </a:lnTo>
                  <a:lnTo>
                    <a:pt x="1565" y="1667"/>
                  </a:lnTo>
                  <a:lnTo>
                    <a:pt x="1465" y="1682"/>
                  </a:lnTo>
                  <a:lnTo>
                    <a:pt x="1368" y="1693"/>
                  </a:lnTo>
                  <a:close/>
                  <a:moveTo>
                    <a:pt x="2867" y="539"/>
                  </a:moveTo>
                  <a:lnTo>
                    <a:pt x="2852" y="481"/>
                  </a:lnTo>
                  <a:lnTo>
                    <a:pt x="2831" y="427"/>
                  </a:lnTo>
                  <a:lnTo>
                    <a:pt x="2804" y="375"/>
                  </a:lnTo>
                  <a:lnTo>
                    <a:pt x="2771" y="326"/>
                  </a:lnTo>
                  <a:lnTo>
                    <a:pt x="2732" y="282"/>
                  </a:lnTo>
                  <a:lnTo>
                    <a:pt x="2690" y="240"/>
                  </a:lnTo>
                  <a:lnTo>
                    <a:pt x="2642" y="203"/>
                  </a:lnTo>
                  <a:lnTo>
                    <a:pt x="2590" y="168"/>
                  </a:lnTo>
                  <a:lnTo>
                    <a:pt x="2534" y="136"/>
                  </a:lnTo>
                  <a:lnTo>
                    <a:pt x="2474" y="108"/>
                  </a:lnTo>
                  <a:lnTo>
                    <a:pt x="2409" y="83"/>
                  </a:lnTo>
                  <a:lnTo>
                    <a:pt x="2343" y="62"/>
                  </a:lnTo>
                  <a:lnTo>
                    <a:pt x="2272" y="43"/>
                  </a:lnTo>
                  <a:lnTo>
                    <a:pt x="2199" y="28"/>
                  </a:lnTo>
                  <a:lnTo>
                    <a:pt x="2124" y="16"/>
                  </a:lnTo>
                  <a:lnTo>
                    <a:pt x="2046" y="7"/>
                  </a:lnTo>
                  <a:lnTo>
                    <a:pt x="1965" y="2"/>
                  </a:lnTo>
                  <a:lnTo>
                    <a:pt x="1884" y="0"/>
                  </a:lnTo>
                  <a:lnTo>
                    <a:pt x="1801" y="1"/>
                  </a:lnTo>
                  <a:lnTo>
                    <a:pt x="1717" y="5"/>
                  </a:lnTo>
                  <a:lnTo>
                    <a:pt x="1630" y="12"/>
                  </a:lnTo>
                  <a:lnTo>
                    <a:pt x="1545" y="22"/>
                  </a:lnTo>
                  <a:lnTo>
                    <a:pt x="1458" y="36"/>
                  </a:lnTo>
                  <a:lnTo>
                    <a:pt x="1372" y="52"/>
                  </a:lnTo>
                  <a:lnTo>
                    <a:pt x="1285" y="72"/>
                  </a:lnTo>
                  <a:lnTo>
                    <a:pt x="1199" y="95"/>
                  </a:lnTo>
                  <a:lnTo>
                    <a:pt x="1113" y="121"/>
                  </a:lnTo>
                  <a:lnTo>
                    <a:pt x="1028" y="150"/>
                  </a:lnTo>
                  <a:lnTo>
                    <a:pt x="944" y="182"/>
                  </a:lnTo>
                  <a:lnTo>
                    <a:pt x="862" y="218"/>
                  </a:lnTo>
                  <a:lnTo>
                    <a:pt x="782" y="255"/>
                  </a:lnTo>
                  <a:lnTo>
                    <a:pt x="704" y="297"/>
                  </a:lnTo>
                  <a:lnTo>
                    <a:pt x="627" y="340"/>
                  </a:lnTo>
                  <a:lnTo>
                    <a:pt x="627" y="396"/>
                  </a:lnTo>
                  <a:lnTo>
                    <a:pt x="705" y="357"/>
                  </a:lnTo>
                  <a:lnTo>
                    <a:pt x="786" y="321"/>
                  </a:lnTo>
                  <a:lnTo>
                    <a:pt x="867" y="288"/>
                  </a:lnTo>
                  <a:lnTo>
                    <a:pt x="950" y="257"/>
                  </a:lnTo>
                  <a:lnTo>
                    <a:pt x="1033" y="229"/>
                  </a:lnTo>
                  <a:lnTo>
                    <a:pt x="1118" y="204"/>
                  </a:lnTo>
                  <a:lnTo>
                    <a:pt x="1202" y="180"/>
                  </a:lnTo>
                  <a:lnTo>
                    <a:pt x="1288" y="161"/>
                  </a:lnTo>
                  <a:lnTo>
                    <a:pt x="1373" y="143"/>
                  </a:lnTo>
                  <a:lnTo>
                    <a:pt x="1458" y="129"/>
                  </a:lnTo>
                  <a:lnTo>
                    <a:pt x="1542" y="117"/>
                  </a:lnTo>
                  <a:lnTo>
                    <a:pt x="1625" y="109"/>
                  </a:lnTo>
                  <a:lnTo>
                    <a:pt x="1708" y="103"/>
                  </a:lnTo>
                  <a:lnTo>
                    <a:pt x="1789" y="100"/>
                  </a:lnTo>
                  <a:lnTo>
                    <a:pt x="1869" y="99"/>
                  </a:lnTo>
                  <a:lnTo>
                    <a:pt x="1946" y="103"/>
                  </a:lnTo>
                  <a:lnTo>
                    <a:pt x="2022" y="109"/>
                  </a:lnTo>
                  <a:lnTo>
                    <a:pt x="2095" y="117"/>
                  </a:lnTo>
                  <a:lnTo>
                    <a:pt x="2166" y="130"/>
                  </a:lnTo>
                  <a:lnTo>
                    <a:pt x="2233" y="145"/>
                  </a:lnTo>
                  <a:lnTo>
                    <a:pt x="2298" y="163"/>
                  </a:lnTo>
                  <a:lnTo>
                    <a:pt x="2359" y="184"/>
                  </a:lnTo>
                  <a:lnTo>
                    <a:pt x="2417" y="209"/>
                  </a:lnTo>
                  <a:lnTo>
                    <a:pt x="2470" y="237"/>
                  </a:lnTo>
                  <a:lnTo>
                    <a:pt x="2519" y="268"/>
                  </a:lnTo>
                  <a:lnTo>
                    <a:pt x="2564" y="303"/>
                  </a:lnTo>
                  <a:lnTo>
                    <a:pt x="2605" y="341"/>
                  </a:lnTo>
                  <a:lnTo>
                    <a:pt x="2639" y="382"/>
                  </a:lnTo>
                  <a:lnTo>
                    <a:pt x="2670" y="427"/>
                  </a:lnTo>
                  <a:lnTo>
                    <a:pt x="2695" y="475"/>
                  </a:lnTo>
                  <a:lnTo>
                    <a:pt x="2714" y="527"/>
                  </a:lnTo>
                  <a:lnTo>
                    <a:pt x="2727" y="582"/>
                  </a:lnTo>
                  <a:lnTo>
                    <a:pt x="2733" y="637"/>
                  </a:lnTo>
                  <a:lnTo>
                    <a:pt x="2732" y="692"/>
                  </a:lnTo>
                  <a:lnTo>
                    <a:pt x="2724" y="747"/>
                  </a:lnTo>
                  <a:lnTo>
                    <a:pt x="2710" y="800"/>
                  </a:lnTo>
                  <a:lnTo>
                    <a:pt x="2689" y="852"/>
                  </a:lnTo>
                  <a:lnTo>
                    <a:pt x="2662" y="903"/>
                  </a:lnTo>
                  <a:lnTo>
                    <a:pt x="2630" y="951"/>
                  </a:lnTo>
                  <a:lnTo>
                    <a:pt x="2591" y="997"/>
                  </a:lnTo>
                  <a:lnTo>
                    <a:pt x="2548" y="1039"/>
                  </a:lnTo>
                  <a:lnTo>
                    <a:pt x="2500" y="1078"/>
                  </a:lnTo>
                  <a:lnTo>
                    <a:pt x="2448" y="1113"/>
                  </a:lnTo>
                  <a:lnTo>
                    <a:pt x="2448" y="1270"/>
                  </a:lnTo>
                  <a:lnTo>
                    <a:pt x="2493" y="1251"/>
                  </a:lnTo>
                  <a:lnTo>
                    <a:pt x="2538" y="1228"/>
                  </a:lnTo>
                  <a:lnTo>
                    <a:pt x="2583" y="1199"/>
                  </a:lnTo>
                  <a:lnTo>
                    <a:pt x="2626" y="1168"/>
                  </a:lnTo>
                  <a:lnTo>
                    <a:pt x="2667" y="1133"/>
                  </a:lnTo>
                  <a:lnTo>
                    <a:pt x="2706" y="1093"/>
                  </a:lnTo>
                  <a:lnTo>
                    <a:pt x="2742" y="1050"/>
                  </a:lnTo>
                  <a:lnTo>
                    <a:pt x="2775" y="1004"/>
                  </a:lnTo>
                  <a:lnTo>
                    <a:pt x="2805" y="955"/>
                  </a:lnTo>
                  <a:lnTo>
                    <a:pt x="2830" y="903"/>
                  </a:lnTo>
                  <a:lnTo>
                    <a:pt x="2851" y="847"/>
                  </a:lnTo>
                  <a:lnTo>
                    <a:pt x="2867" y="790"/>
                  </a:lnTo>
                  <a:lnTo>
                    <a:pt x="2877" y="731"/>
                  </a:lnTo>
                  <a:lnTo>
                    <a:pt x="2881" y="669"/>
                  </a:lnTo>
                  <a:lnTo>
                    <a:pt x="2877" y="605"/>
                  </a:lnTo>
                  <a:lnTo>
                    <a:pt x="2867" y="5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3" name="Freeform 32"/>
            <p:cNvSpPr>
              <a:spLocks/>
            </p:cNvSpPr>
            <p:nvPr userDrawn="1"/>
          </p:nvSpPr>
          <p:spPr bwMode="auto">
            <a:xfrm>
              <a:off x="805" y="3116"/>
              <a:ext cx="29" cy="164"/>
            </a:xfrm>
            <a:custGeom>
              <a:avLst/>
              <a:gdLst>
                <a:gd name="T0" fmla="*/ 149 w 149"/>
                <a:gd name="T1" fmla="*/ 0 h 822"/>
                <a:gd name="T2" fmla="*/ 0 w 149"/>
                <a:gd name="T3" fmla="*/ 0 h 822"/>
                <a:gd name="T4" fmla="*/ 0 w 149"/>
                <a:gd name="T5" fmla="*/ 665 h 822"/>
                <a:gd name="T6" fmla="*/ 1 w 149"/>
                <a:gd name="T7" fmla="*/ 691 h 822"/>
                <a:gd name="T8" fmla="*/ 6 w 149"/>
                <a:gd name="T9" fmla="*/ 714 h 822"/>
                <a:gd name="T10" fmla="*/ 13 w 149"/>
                <a:gd name="T11" fmla="*/ 738 h 822"/>
                <a:gd name="T12" fmla="*/ 26 w 149"/>
                <a:gd name="T13" fmla="*/ 759 h 822"/>
                <a:gd name="T14" fmla="*/ 40 w 149"/>
                <a:gd name="T15" fmla="*/ 777 h 822"/>
                <a:gd name="T16" fmla="*/ 60 w 149"/>
                <a:gd name="T17" fmla="*/ 793 h 822"/>
                <a:gd name="T18" fmla="*/ 85 w 149"/>
                <a:gd name="T19" fmla="*/ 806 h 822"/>
                <a:gd name="T20" fmla="*/ 115 w 149"/>
                <a:gd name="T21" fmla="*/ 816 h 822"/>
                <a:gd name="T22" fmla="*/ 149 w 149"/>
                <a:gd name="T23" fmla="*/ 822 h 822"/>
                <a:gd name="T24" fmla="*/ 149 w 149"/>
                <a:gd name="T25" fmla="*/ 0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822">
                  <a:moveTo>
                    <a:pt x="149" y="0"/>
                  </a:moveTo>
                  <a:lnTo>
                    <a:pt x="0" y="0"/>
                  </a:lnTo>
                  <a:lnTo>
                    <a:pt x="0" y="665"/>
                  </a:lnTo>
                  <a:lnTo>
                    <a:pt x="1" y="691"/>
                  </a:lnTo>
                  <a:lnTo>
                    <a:pt x="6" y="714"/>
                  </a:lnTo>
                  <a:lnTo>
                    <a:pt x="13" y="738"/>
                  </a:lnTo>
                  <a:lnTo>
                    <a:pt x="26" y="759"/>
                  </a:lnTo>
                  <a:lnTo>
                    <a:pt x="40" y="777"/>
                  </a:lnTo>
                  <a:lnTo>
                    <a:pt x="60" y="793"/>
                  </a:lnTo>
                  <a:lnTo>
                    <a:pt x="85" y="806"/>
                  </a:lnTo>
                  <a:lnTo>
                    <a:pt x="115" y="816"/>
                  </a:lnTo>
                  <a:lnTo>
                    <a:pt x="149" y="822"/>
                  </a:lnTo>
                  <a:lnTo>
                    <a:pt x="14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4" name="Freeform 33"/>
            <p:cNvSpPr>
              <a:spLocks/>
            </p:cNvSpPr>
            <p:nvPr userDrawn="1"/>
          </p:nvSpPr>
          <p:spPr bwMode="auto">
            <a:xfrm>
              <a:off x="449" y="3164"/>
              <a:ext cx="30" cy="118"/>
            </a:xfrm>
            <a:custGeom>
              <a:avLst/>
              <a:gdLst>
                <a:gd name="T0" fmla="*/ 150 w 150"/>
                <a:gd name="T1" fmla="*/ 0 h 590"/>
                <a:gd name="T2" fmla="*/ 0 w 150"/>
                <a:gd name="T3" fmla="*/ 0 h 590"/>
                <a:gd name="T4" fmla="*/ 0 w 150"/>
                <a:gd name="T5" fmla="*/ 434 h 590"/>
                <a:gd name="T6" fmla="*/ 2 w 150"/>
                <a:gd name="T7" fmla="*/ 460 h 590"/>
                <a:gd name="T8" fmla="*/ 5 w 150"/>
                <a:gd name="T9" fmla="*/ 484 h 590"/>
                <a:gd name="T10" fmla="*/ 14 w 150"/>
                <a:gd name="T11" fmla="*/ 507 h 590"/>
                <a:gd name="T12" fmla="*/ 25 w 150"/>
                <a:gd name="T13" fmla="*/ 528 h 590"/>
                <a:gd name="T14" fmla="*/ 41 w 150"/>
                <a:gd name="T15" fmla="*/ 547 h 590"/>
                <a:gd name="T16" fmla="*/ 61 w 150"/>
                <a:gd name="T17" fmla="*/ 563 h 590"/>
                <a:gd name="T18" fmla="*/ 86 w 150"/>
                <a:gd name="T19" fmla="*/ 575 h 590"/>
                <a:gd name="T20" fmla="*/ 115 w 150"/>
                <a:gd name="T21" fmla="*/ 585 h 590"/>
                <a:gd name="T22" fmla="*/ 150 w 150"/>
                <a:gd name="T23" fmla="*/ 590 h 590"/>
                <a:gd name="T24" fmla="*/ 150 w 150"/>
                <a:gd name="T25" fmla="*/ 0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590">
                  <a:moveTo>
                    <a:pt x="150" y="0"/>
                  </a:moveTo>
                  <a:lnTo>
                    <a:pt x="0" y="0"/>
                  </a:lnTo>
                  <a:lnTo>
                    <a:pt x="0" y="434"/>
                  </a:lnTo>
                  <a:lnTo>
                    <a:pt x="2" y="460"/>
                  </a:lnTo>
                  <a:lnTo>
                    <a:pt x="5" y="484"/>
                  </a:lnTo>
                  <a:lnTo>
                    <a:pt x="14" y="507"/>
                  </a:lnTo>
                  <a:lnTo>
                    <a:pt x="25" y="528"/>
                  </a:lnTo>
                  <a:lnTo>
                    <a:pt x="41" y="547"/>
                  </a:lnTo>
                  <a:lnTo>
                    <a:pt x="61" y="563"/>
                  </a:lnTo>
                  <a:lnTo>
                    <a:pt x="86" y="575"/>
                  </a:lnTo>
                  <a:lnTo>
                    <a:pt x="115" y="585"/>
                  </a:lnTo>
                  <a:lnTo>
                    <a:pt x="150" y="590"/>
                  </a:lnTo>
                  <a:lnTo>
                    <a:pt x="1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5" name="Rectangle 34"/>
            <p:cNvSpPr>
              <a:spLocks noChangeArrowheads="1"/>
            </p:cNvSpPr>
            <p:nvPr userDrawn="1"/>
          </p:nvSpPr>
          <p:spPr bwMode="auto">
            <a:xfrm>
              <a:off x="449" y="3120"/>
              <a:ext cx="30" cy="2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6" name="Freeform 35"/>
            <p:cNvSpPr>
              <a:spLocks/>
            </p:cNvSpPr>
            <p:nvPr userDrawn="1"/>
          </p:nvSpPr>
          <p:spPr bwMode="auto">
            <a:xfrm>
              <a:off x="623" y="3133"/>
              <a:ext cx="52" cy="148"/>
            </a:xfrm>
            <a:custGeom>
              <a:avLst/>
              <a:gdLst>
                <a:gd name="T0" fmla="*/ 172 w 260"/>
                <a:gd name="T1" fmla="*/ 743 h 743"/>
                <a:gd name="T2" fmla="*/ 139 w 260"/>
                <a:gd name="T3" fmla="*/ 740 h 743"/>
                <a:gd name="T4" fmla="*/ 108 w 260"/>
                <a:gd name="T5" fmla="*/ 733 h 743"/>
                <a:gd name="T6" fmla="*/ 82 w 260"/>
                <a:gd name="T7" fmla="*/ 722 h 743"/>
                <a:gd name="T8" fmla="*/ 59 w 260"/>
                <a:gd name="T9" fmla="*/ 708 h 743"/>
                <a:gd name="T10" fmla="*/ 41 w 260"/>
                <a:gd name="T11" fmla="*/ 691 h 743"/>
                <a:gd name="T12" fmla="*/ 26 w 260"/>
                <a:gd name="T13" fmla="*/ 670 h 743"/>
                <a:gd name="T14" fmla="*/ 15 w 260"/>
                <a:gd name="T15" fmla="*/ 649 h 743"/>
                <a:gd name="T16" fmla="*/ 6 w 260"/>
                <a:gd name="T17" fmla="*/ 625 h 743"/>
                <a:gd name="T18" fmla="*/ 3 w 260"/>
                <a:gd name="T19" fmla="*/ 601 h 743"/>
                <a:gd name="T20" fmla="*/ 0 w 260"/>
                <a:gd name="T21" fmla="*/ 576 h 743"/>
                <a:gd name="T22" fmla="*/ 0 w 260"/>
                <a:gd name="T23" fmla="*/ 0 h 743"/>
                <a:gd name="T24" fmla="*/ 149 w 260"/>
                <a:gd name="T25" fmla="*/ 0 h 743"/>
                <a:gd name="T26" fmla="*/ 149 w 260"/>
                <a:gd name="T27" fmla="*/ 159 h 743"/>
                <a:gd name="T28" fmla="*/ 260 w 260"/>
                <a:gd name="T29" fmla="*/ 159 h 743"/>
                <a:gd name="T30" fmla="*/ 260 w 260"/>
                <a:gd name="T31" fmla="*/ 278 h 743"/>
                <a:gd name="T32" fmla="*/ 149 w 260"/>
                <a:gd name="T33" fmla="*/ 278 h 743"/>
                <a:gd name="T34" fmla="*/ 149 w 260"/>
                <a:gd name="T35" fmla="*/ 567 h 743"/>
                <a:gd name="T36" fmla="*/ 151 w 260"/>
                <a:gd name="T37" fmla="*/ 586 h 743"/>
                <a:gd name="T38" fmla="*/ 156 w 260"/>
                <a:gd name="T39" fmla="*/ 599 h 743"/>
                <a:gd name="T40" fmla="*/ 166 w 260"/>
                <a:gd name="T41" fmla="*/ 611 h 743"/>
                <a:gd name="T42" fmla="*/ 181 w 260"/>
                <a:gd name="T43" fmla="*/ 617 h 743"/>
                <a:gd name="T44" fmla="*/ 199 w 260"/>
                <a:gd name="T45" fmla="*/ 619 h 743"/>
                <a:gd name="T46" fmla="*/ 260 w 260"/>
                <a:gd name="T47" fmla="*/ 619 h 743"/>
                <a:gd name="T48" fmla="*/ 260 w 260"/>
                <a:gd name="T49" fmla="*/ 743 h 743"/>
                <a:gd name="T50" fmla="*/ 172 w 260"/>
                <a:gd name="T51" fmla="*/ 743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0" h="743">
                  <a:moveTo>
                    <a:pt x="172" y="743"/>
                  </a:moveTo>
                  <a:lnTo>
                    <a:pt x="139" y="740"/>
                  </a:lnTo>
                  <a:lnTo>
                    <a:pt x="108" y="733"/>
                  </a:lnTo>
                  <a:lnTo>
                    <a:pt x="82" y="722"/>
                  </a:lnTo>
                  <a:lnTo>
                    <a:pt x="59" y="708"/>
                  </a:lnTo>
                  <a:lnTo>
                    <a:pt x="41" y="691"/>
                  </a:lnTo>
                  <a:lnTo>
                    <a:pt x="26" y="670"/>
                  </a:lnTo>
                  <a:lnTo>
                    <a:pt x="15" y="649"/>
                  </a:lnTo>
                  <a:lnTo>
                    <a:pt x="6" y="625"/>
                  </a:lnTo>
                  <a:lnTo>
                    <a:pt x="3" y="601"/>
                  </a:lnTo>
                  <a:lnTo>
                    <a:pt x="0" y="576"/>
                  </a:lnTo>
                  <a:lnTo>
                    <a:pt x="0" y="0"/>
                  </a:lnTo>
                  <a:lnTo>
                    <a:pt x="149" y="0"/>
                  </a:lnTo>
                  <a:lnTo>
                    <a:pt x="149" y="159"/>
                  </a:lnTo>
                  <a:lnTo>
                    <a:pt x="260" y="159"/>
                  </a:lnTo>
                  <a:lnTo>
                    <a:pt x="260" y="278"/>
                  </a:lnTo>
                  <a:lnTo>
                    <a:pt x="149" y="278"/>
                  </a:lnTo>
                  <a:lnTo>
                    <a:pt x="149" y="567"/>
                  </a:lnTo>
                  <a:lnTo>
                    <a:pt x="151" y="586"/>
                  </a:lnTo>
                  <a:lnTo>
                    <a:pt x="156" y="599"/>
                  </a:lnTo>
                  <a:lnTo>
                    <a:pt x="166" y="611"/>
                  </a:lnTo>
                  <a:lnTo>
                    <a:pt x="181" y="617"/>
                  </a:lnTo>
                  <a:lnTo>
                    <a:pt x="199" y="619"/>
                  </a:lnTo>
                  <a:lnTo>
                    <a:pt x="260" y="619"/>
                  </a:lnTo>
                  <a:lnTo>
                    <a:pt x="260" y="743"/>
                  </a:lnTo>
                  <a:lnTo>
                    <a:pt x="172" y="7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 name="Freeform 36"/>
            <p:cNvSpPr>
              <a:spLocks noEditPoints="1"/>
            </p:cNvSpPr>
            <p:nvPr userDrawn="1"/>
          </p:nvSpPr>
          <p:spPr bwMode="auto">
            <a:xfrm>
              <a:off x="683" y="3162"/>
              <a:ext cx="104" cy="121"/>
            </a:xfrm>
            <a:custGeom>
              <a:avLst/>
              <a:gdLst>
                <a:gd name="T0" fmla="*/ 150 w 523"/>
                <a:gd name="T1" fmla="*/ 375 h 604"/>
                <a:gd name="T2" fmla="*/ 167 w 523"/>
                <a:gd name="T3" fmla="*/ 423 h 604"/>
                <a:gd name="T4" fmla="*/ 200 w 523"/>
                <a:gd name="T5" fmla="*/ 458 h 604"/>
                <a:gd name="T6" fmla="*/ 250 w 523"/>
                <a:gd name="T7" fmla="*/ 476 h 604"/>
                <a:gd name="T8" fmla="*/ 309 w 523"/>
                <a:gd name="T9" fmla="*/ 478 h 604"/>
                <a:gd name="T10" fmla="*/ 357 w 523"/>
                <a:gd name="T11" fmla="*/ 465 h 604"/>
                <a:gd name="T12" fmla="*/ 396 w 523"/>
                <a:gd name="T13" fmla="*/ 440 h 604"/>
                <a:gd name="T14" fmla="*/ 506 w 523"/>
                <a:gd name="T15" fmla="*/ 511 h 604"/>
                <a:gd name="T16" fmla="*/ 461 w 523"/>
                <a:gd name="T17" fmla="*/ 549 h 604"/>
                <a:gd name="T18" fmla="*/ 411 w 523"/>
                <a:gd name="T19" fmla="*/ 579 h 604"/>
                <a:gd name="T20" fmla="*/ 351 w 523"/>
                <a:gd name="T21" fmla="*/ 598 h 604"/>
                <a:gd name="T22" fmla="*/ 278 w 523"/>
                <a:gd name="T23" fmla="*/ 604 h 604"/>
                <a:gd name="T24" fmla="*/ 218 w 523"/>
                <a:gd name="T25" fmla="*/ 599 h 604"/>
                <a:gd name="T26" fmla="*/ 161 w 523"/>
                <a:gd name="T27" fmla="*/ 584 h 604"/>
                <a:gd name="T28" fmla="*/ 109 w 523"/>
                <a:gd name="T29" fmla="*/ 555 h 604"/>
                <a:gd name="T30" fmla="*/ 65 w 523"/>
                <a:gd name="T31" fmla="*/ 515 h 604"/>
                <a:gd name="T32" fmla="*/ 31 w 523"/>
                <a:gd name="T33" fmla="*/ 460 h 604"/>
                <a:gd name="T34" fmla="*/ 9 w 523"/>
                <a:gd name="T35" fmla="*/ 389 h 604"/>
                <a:gd name="T36" fmla="*/ 0 w 523"/>
                <a:gd name="T37" fmla="*/ 301 h 604"/>
                <a:gd name="T38" fmla="*/ 10 w 523"/>
                <a:gd name="T39" fmla="*/ 212 h 604"/>
                <a:gd name="T40" fmla="*/ 37 w 523"/>
                <a:gd name="T41" fmla="*/ 138 h 604"/>
                <a:gd name="T42" fmla="*/ 79 w 523"/>
                <a:gd name="T43" fmla="*/ 78 h 604"/>
                <a:gd name="T44" fmla="*/ 135 w 523"/>
                <a:gd name="T45" fmla="*/ 35 h 604"/>
                <a:gd name="T46" fmla="*/ 200 w 523"/>
                <a:gd name="T47" fmla="*/ 9 h 604"/>
                <a:gd name="T48" fmla="*/ 275 w 523"/>
                <a:gd name="T49" fmla="*/ 0 h 604"/>
                <a:gd name="T50" fmla="*/ 354 w 523"/>
                <a:gd name="T51" fmla="*/ 11 h 604"/>
                <a:gd name="T52" fmla="*/ 419 w 523"/>
                <a:gd name="T53" fmla="*/ 46 h 604"/>
                <a:gd name="T54" fmla="*/ 469 w 523"/>
                <a:gd name="T55" fmla="*/ 99 h 604"/>
                <a:gd name="T56" fmla="*/ 503 w 523"/>
                <a:gd name="T57" fmla="*/ 168 h 604"/>
                <a:gd name="T58" fmla="*/ 521 w 523"/>
                <a:gd name="T59" fmla="*/ 250 h 604"/>
                <a:gd name="T60" fmla="*/ 523 w 523"/>
                <a:gd name="T61" fmla="*/ 348 h 604"/>
                <a:gd name="T62" fmla="*/ 268 w 523"/>
                <a:gd name="T63" fmla="*/ 123 h 604"/>
                <a:gd name="T64" fmla="*/ 214 w 523"/>
                <a:gd name="T65" fmla="*/ 134 h 604"/>
                <a:gd name="T66" fmla="*/ 174 w 523"/>
                <a:gd name="T67" fmla="*/ 164 h 604"/>
                <a:gd name="T68" fmla="*/ 155 w 523"/>
                <a:gd name="T69" fmla="*/ 203 h 604"/>
                <a:gd name="T70" fmla="*/ 147 w 523"/>
                <a:gd name="T71" fmla="*/ 248 h 604"/>
                <a:gd name="T72" fmla="*/ 373 w 523"/>
                <a:gd name="T73" fmla="*/ 227 h 604"/>
                <a:gd name="T74" fmla="*/ 364 w 523"/>
                <a:gd name="T75" fmla="*/ 187 h 604"/>
                <a:gd name="T76" fmla="*/ 344 w 523"/>
                <a:gd name="T77" fmla="*/ 154 h 604"/>
                <a:gd name="T78" fmla="*/ 312 w 523"/>
                <a:gd name="T79" fmla="*/ 130 h 604"/>
                <a:gd name="T80" fmla="*/ 268 w 523"/>
                <a:gd name="T81" fmla="*/ 123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3" h="604">
                  <a:moveTo>
                    <a:pt x="147" y="348"/>
                  </a:moveTo>
                  <a:lnTo>
                    <a:pt x="150" y="375"/>
                  </a:lnTo>
                  <a:lnTo>
                    <a:pt x="157" y="401"/>
                  </a:lnTo>
                  <a:lnTo>
                    <a:pt x="167" y="423"/>
                  </a:lnTo>
                  <a:lnTo>
                    <a:pt x="182" y="442"/>
                  </a:lnTo>
                  <a:lnTo>
                    <a:pt x="200" y="458"/>
                  </a:lnTo>
                  <a:lnTo>
                    <a:pt x="223" y="469"/>
                  </a:lnTo>
                  <a:lnTo>
                    <a:pt x="250" y="476"/>
                  </a:lnTo>
                  <a:lnTo>
                    <a:pt x="279" y="479"/>
                  </a:lnTo>
                  <a:lnTo>
                    <a:pt x="309" y="478"/>
                  </a:lnTo>
                  <a:lnTo>
                    <a:pt x="335" y="473"/>
                  </a:lnTo>
                  <a:lnTo>
                    <a:pt x="357" y="465"/>
                  </a:lnTo>
                  <a:lnTo>
                    <a:pt x="377" y="455"/>
                  </a:lnTo>
                  <a:lnTo>
                    <a:pt x="396" y="440"/>
                  </a:lnTo>
                  <a:lnTo>
                    <a:pt x="414" y="423"/>
                  </a:lnTo>
                  <a:lnTo>
                    <a:pt x="506" y="511"/>
                  </a:lnTo>
                  <a:lnTo>
                    <a:pt x="484" y="532"/>
                  </a:lnTo>
                  <a:lnTo>
                    <a:pt x="461" y="549"/>
                  </a:lnTo>
                  <a:lnTo>
                    <a:pt x="437" y="565"/>
                  </a:lnTo>
                  <a:lnTo>
                    <a:pt x="411" y="579"/>
                  </a:lnTo>
                  <a:lnTo>
                    <a:pt x="382" y="590"/>
                  </a:lnTo>
                  <a:lnTo>
                    <a:pt x="351" y="598"/>
                  </a:lnTo>
                  <a:lnTo>
                    <a:pt x="317" y="602"/>
                  </a:lnTo>
                  <a:lnTo>
                    <a:pt x="278" y="604"/>
                  </a:lnTo>
                  <a:lnTo>
                    <a:pt x="247" y="602"/>
                  </a:lnTo>
                  <a:lnTo>
                    <a:pt x="218" y="599"/>
                  </a:lnTo>
                  <a:lnTo>
                    <a:pt x="189" y="593"/>
                  </a:lnTo>
                  <a:lnTo>
                    <a:pt x="161" y="584"/>
                  </a:lnTo>
                  <a:lnTo>
                    <a:pt x="135" y="572"/>
                  </a:lnTo>
                  <a:lnTo>
                    <a:pt x="109" y="555"/>
                  </a:lnTo>
                  <a:lnTo>
                    <a:pt x="87" y="537"/>
                  </a:lnTo>
                  <a:lnTo>
                    <a:pt x="65" y="515"/>
                  </a:lnTo>
                  <a:lnTo>
                    <a:pt x="47" y="489"/>
                  </a:lnTo>
                  <a:lnTo>
                    <a:pt x="31" y="460"/>
                  </a:lnTo>
                  <a:lnTo>
                    <a:pt x="19" y="427"/>
                  </a:lnTo>
                  <a:lnTo>
                    <a:pt x="9" y="389"/>
                  </a:lnTo>
                  <a:lnTo>
                    <a:pt x="2" y="348"/>
                  </a:lnTo>
                  <a:lnTo>
                    <a:pt x="0" y="301"/>
                  </a:lnTo>
                  <a:lnTo>
                    <a:pt x="2" y="255"/>
                  </a:lnTo>
                  <a:lnTo>
                    <a:pt x="10" y="212"/>
                  </a:lnTo>
                  <a:lnTo>
                    <a:pt x="21" y="173"/>
                  </a:lnTo>
                  <a:lnTo>
                    <a:pt x="37" y="138"/>
                  </a:lnTo>
                  <a:lnTo>
                    <a:pt x="57" y="107"/>
                  </a:lnTo>
                  <a:lnTo>
                    <a:pt x="79" y="78"/>
                  </a:lnTo>
                  <a:lnTo>
                    <a:pt x="105" y="55"/>
                  </a:lnTo>
                  <a:lnTo>
                    <a:pt x="135" y="35"/>
                  </a:lnTo>
                  <a:lnTo>
                    <a:pt x="166" y="20"/>
                  </a:lnTo>
                  <a:lnTo>
                    <a:pt x="200" y="9"/>
                  </a:lnTo>
                  <a:lnTo>
                    <a:pt x="236" y="3"/>
                  </a:lnTo>
                  <a:lnTo>
                    <a:pt x="275" y="0"/>
                  </a:lnTo>
                  <a:lnTo>
                    <a:pt x="315" y="3"/>
                  </a:lnTo>
                  <a:lnTo>
                    <a:pt x="354" y="11"/>
                  </a:lnTo>
                  <a:lnTo>
                    <a:pt x="388" y="26"/>
                  </a:lnTo>
                  <a:lnTo>
                    <a:pt x="419" y="46"/>
                  </a:lnTo>
                  <a:lnTo>
                    <a:pt x="446" y="71"/>
                  </a:lnTo>
                  <a:lnTo>
                    <a:pt x="469" y="99"/>
                  </a:lnTo>
                  <a:lnTo>
                    <a:pt x="488" y="133"/>
                  </a:lnTo>
                  <a:lnTo>
                    <a:pt x="503" y="168"/>
                  </a:lnTo>
                  <a:lnTo>
                    <a:pt x="514" y="208"/>
                  </a:lnTo>
                  <a:lnTo>
                    <a:pt x="521" y="250"/>
                  </a:lnTo>
                  <a:lnTo>
                    <a:pt x="523" y="295"/>
                  </a:lnTo>
                  <a:lnTo>
                    <a:pt x="523" y="348"/>
                  </a:lnTo>
                  <a:lnTo>
                    <a:pt x="147" y="348"/>
                  </a:lnTo>
                  <a:close/>
                  <a:moveTo>
                    <a:pt x="268" y="123"/>
                  </a:moveTo>
                  <a:lnTo>
                    <a:pt x="239" y="125"/>
                  </a:lnTo>
                  <a:lnTo>
                    <a:pt x="214" y="134"/>
                  </a:lnTo>
                  <a:lnTo>
                    <a:pt x="192" y="146"/>
                  </a:lnTo>
                  <a:lnTo>
                    <a:pt x="174" y="164"/>
                  </a:lnTo>
                  <a:lnTo>
                    <a:pt x="162" y="183"/>
                  </a:lnTo>
                  <a:lnTo>
                    <a:pt x="155" y="203"/>
                  </a:lnTo>
                  <a:lnTo>
                    <a:pt x="150" y="224"/>
                  </a:lnTo>
                  <a:lnTo>
                    <a:pt x="147" y="248"/>
                  </a:lnTo>
                  <a:lnTo>
                    <a:pt x="376" y="248"/>
                  </a:lnTo>
                  <a:lnTo>
                    <a:pt x="373" y="227"/>
                  </a:lnTo>
                  <a:lnTo>
                    <a:pt x="370" y="206"/>
                  </a:lnTo>
                  <a:lnTo>
                    <a:pt x="364" y="187"/>
                  </a:lnTo>
                  <a:lnTo>
                    <a:pt x="355" y="168"/>
                  </a:lnTo>
                  <a:lnTo>
                    <a:pt x="344" y="154"/>
                  </a:lnTo>
                  <a:lnTo>
                    <a:pt x="329" y="140"/>
                  </a:lnTo>
                  <a:lnTo>
                    <a:pt x="312" y="130"/>
                  </a:lnTo>
                  <a:lnTo>
                    <a:pt x="292" y="124"/>
                  </a:lnTo>
                  <a:lnTo>
                    <a:pt x="268" y="1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 name="Freeform 37"/>
            <p:cNvSpPr>
              <a:spLocks/>
            </p:cNvSpPr>
            <p:nvPr userDrawn="1"/>
          </p:nvSpPr>
          <p:spPr bwMode="auto">
            <a:xfrm>
              <a:off x="505" y="3164"/>
              <a:ext cx="96" cy="117"/>
            </a:xfrm>
            <a:custGeom>
              <a:avLst/>
              <a:gdLst>
                <a:gd name="T0" fmla="*/ 270 w 480"/>
                <a:gd name="T1" fmla="*/ 119 h 585"/>
                <a:gd name="T2" fmla="*/ 290 w 480"/>
                <a:gd name="T3" fmla="*/ 121 h 585"/>
                <a:gd name="T4" fmla="*/ 306 w 480"/>
                <a:gd name="T5" fmla="*/ 126 h 585"/>
                <a:gd name="T6" fmla="*/ 317 w 480"/>
                <a:gd name="T7" fmla="*/ 135 h 585"/>
                <a:gd name="T8" fmla="*/ 325 w 480"/>
                <a:gd name="T9" fmla="*/ 146 h 585"/>
                <a:gd name="T10" fmla="*/ 330 w 480"/>
                <a:gd name="T11" fmla="*/ 160 h 585"/>
                <a:gd name="T12" fmla="*/ 332 w 480"/>
                <a:gd name="T13" fmla="*/ 176 h 585"/>
                <a:gd name="T14" fmla="*/ 332 w 480"/>
                <a:gd name="T15" fmla="*/ 585 h 585"/>
                <a:gd name="T16" fmla="*/ 480 w 480"/>
                <a:gd name="T17" fmla="*/ 585 h 585"/>
                <a:gd name="T18" fmla="*/ 480 w 480"/>
                <a:gd name="T19" fmla="*/ 175 h 585"/>
                <a:gd name="T20" fmla="*/ 479 w 480"/>
                <a:gd name="T21" fmla="*/ 152 h 585"/>
                <a:gd name="T22" fmla="*/ 475 w 480"/>
                <a:gd name="T23" fmla="*/ 129 h 585"/>
                <a:gd name="T24" fmla="*/ 469 w 480"/>
                <a:gd name="T25" fmla="*/ 107 h 585"/>
                <a:gd name="T26" fmla="*/ 460 w 480"/>
                <a:gd name="T27" fmla="*/ 86 h 585"/>
                <a:gd name="T28" fmla="*/ 448 w 480"/>
                <a:gd name="T29" fmla="*/ 66 h 585"/>
                <a:gd name="T30" fmla="*/ 433 w 480"/>
                <a:gd name="T31" fmla="*/ 47 h 585"/>
                <a:gd name="T32" fmla="*/ 416 w 480"/>
                <a:gd name="T33" fmla="*/ 31 h 585"/>
                <a:gd name="T34" fmla="*/ 393 w 480"/>
                <a:gd name="T35" fmla="*/ 19 h 585"/>
                <a:gd name="T36" fmla="*/ 369 w 480"/>
                <a:gd name="T37" fmla="*/ 9 h 585"/>
                <a:gd name="T38" fmla="*/ 339 w 480"/>
                <a:gd name="T39" fmla="*/ 3 h 585"/>
                <a:gd name="T40" fmla="*/ 306 w 480"/>
                <a:gd name="T41" fmla="*/ 0 h 585"/>
                <a:gd name="T42" fmla="*/ 0 w 480"/>
                <a:gd name="T43" fmla="*/ 0 h 585"/>
                <a:gd name="T44" fmla="*/ 0 w 480"/>
                <a:gd name="T45" fmla="*/ 585 h 585"/>
                <a:gd name="T46" fmla="*/ 147 w 480"/>
                <a:gd name="T47" fmla="*/ 585 h 585"/>
                <a:gd name="T48" fmla="*/ 147 w 480"/>
                <a:gd name="T49" fmla="*/ 119 h 585"/>
                <a:gd name="T50" fmla="*/ 270 w 480"/>
                <a:gd name="T51" fmla="*/ 119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0" h="585">
                  <a:moveTo>
                    <a:pt x="270" y="119"/>
                  </a:moveTo>
                  <a:lnTo>
                    <a:pt x="290" y="121"/>
                  </a:lnTo>
                  <a:lnTo>
                    <a:pt x="306" y="126"/>
                  </a:lnTo>
                  <a:lnTo>
                    <a:pt x="317" y="135"/>
                  </a:lnTo>
                  <a:lnTo>
                    <a:pt x="325" y="146"/>
                  </a:lnTo>
                  <a:lnTo>
                    <a:pt x="330" y="160"/>
                  </a:lnTo>
                  <a:lnTo>
                    <a:pt x="332" y="176"/>
                  </a:lnTo>
                  <a:lnTo>
                    <a:pt x="332" y="585"/>
                  </a:lnTo>
                  <a:lnTo>
                    <a:pt x="480" y="585"/>
                  </a:lnTo>
                  <a:lnTo>
                    <a:pt x="480" y="175"/>
                  </a:lnTo>
                  <a:lnTo>
                    <a:pt x="479" y="152"/>
                  </a:lnTo>
                  <a:lnTo>
                    <a:pt x="475" y="129"/>
                  </a:lnTo>
                  <a:lnTo>
                    <a:pt x="469" y="107"/>
                  </a:lnTo>
                  <a:lnTo>
                    <a:pt x="460" y="86"/>
                  </a:lnTo>
                  <a:lnTo>
                    <a:pt x="448" y="66"/>
                  </a:lnTo>
                  <a:lnTo>
                    <a:pt x="433" y="47"/>
                  </a:lnTo>
                  <a:lnTo>
                    <a:pt x="416" y="31"/>
                  </a:lnTo>
                  <a:lnTo>
                    <a:pt x="393" y="19"/>
                  </a:lnTo>
                  <a:lnTo>
                    <a:pt x="369" y="9"/>
                  </a:lnTo>
                  <a:lnTo>
                    <a:pt x="339" y="3"/>
                  </a:lnTo>
                  <a:lnTo>
                    <a:pt x="306" y="0"/>
                  </a:lnTo>
                  <a:lnTo>
                    <a:pt x="0" y="0"/>
                  </a:lnTo>
                  <a:lnTo>
                    <a:pt x="0" y="585"/>
                  </a:lnTo>
                  <a:lnTo>
                    <a:pt x="147" y="585"/>
                  </a:lnTo>
                  <a:lnTo>
                    <a:pt x="147" y="119"/>
                  </a:lnTo>
                  <a:lnTo>
                    <a:pt x="270" y="11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 name="Freeform 38"/>
            <p:cNvSpPr>
              <a:spLocks noEditPoints="1"/>
            </p:cNvSpPr>
            <p:nvPr userDrawn="1"/>
          </p:nvSpPr>
          <p:spPr bwMode="auto">
            <a:xfrm>
              <a:off x="855" y="3116"/>
              <a:ext cx="23" cy="24"/>
            </a:xfrm>
            <a:custGeom>
              <a:avLst/>
              <a:gdLst>
                <a:gd name="T0" fmla="*/ 39 w 118"/>
                <a:gd name="T1" fmla="*/ 116 h 120"/>
                <a:gd name="T2" fmla="*/ 11 w 118"/>
                <a:gd name="T3" fmla="*/ 95 h 120"/>
                <a:gd name="T4" fmla="*/ 0 w 118"/>
                <a:gd name="T5" fmla="*/ 59 h 120"/>
                <a:gd name="T6" fmla="*/ 11 w 118"/>
                <a:gd name="T7" fmla="*/ 24 h 120"/>
                <a:gd name="T8" fmla="*/ 39 w 118"/>
                <a:gd name="T9" fmla="*/ 3 h 120"/>
                <a:gd name="T10" fmla="*/ 78 w 118"/>
                <a:gd name="T11" fmla="*/ 3 h 120"/>
                <a:gd name="T12" fmla="*/ 106 w 118"/>
                <a:gd name="T13" fmla="*/ 24 h 120"/>
                <a:gd name="T14" fmla="*/ 118 w 118"/>
                <a:gd name="T15" fmla="*/ 59 h 120"/>
                <a:gd name="T16" fmla="*/ 106 w 118"/>
                <a:gd name="T17" fmla="*/ 95 h 120"/>
                <a:gd name="T18" fmla="*/ 78 w 118"/>
                <a:gd name="T19" fmla="*/ 116 h 120"/>
                <a:gd name="T20" fmla="*/ 58 w 118"/>
                <a:gd name="T21" fmla="*/ 10 h 120"/>
                <a:gd name="T22" fmla="*/ 29 w 118"/>
                <a:gd name="T23" fmla="*/ 19 h 120"/>
                <a:gd name="T24" fmla="*/ 12 w 118"/>
                <a:gd name="T25" fmla="*/ 44 h 120"/>
                <a:gd name="T26" fmla="*/ 12 w 118"/>
                <a:gd name="T27" fmla="*/ 75 h 120"/>
                <a:gd name="T28" fmla="*/ 29 w 118"/>
                <a:gd name="T29" fmla="*/ 100 h 120"/>
                <a:gd name="T30" fmla="*/ 58 w 118"/>
                <a:gd name="T31" fmla="*/ 108 h 120"/>
                <a:gd name="T32" fmla="*/ 88 w 118"/>
                <a:gd name="T33" fmla="*/ 100 h 120"/>
                <a:gd name="T34" fmla="*/ 106 w 118"/>
                <a:gd name="T35" fmla="*/ 75 h 120"/>
                <a:gd name="T36" fmla="*/ 106 w 118"/>
                <a:gd name="T37" fmla="*/ 44 h 120"/>
                <a:gd name="T38" fmla="*/ 88 w 118"/>
                <a:gd name="T39" fmla="*/ 19 h 120"/>
                <a:gd name="T40" fmla="*/ 58 w 118"/>
                <a:gd name="T41" fmla="*/ 10 h 120"/>
                <a:gd name="T42" fmla="*/ 74 w 118"/>
                <a:gd name="T43" fmla="*/ 95 h 120"/>
                <a:gd name="T44" fmla="*/ 71 w 118"/>
                <a:gd name="T45" fmla="*/ 94 h 120"/>
                <a:gd name="T46" fmla="*/ 55 w 118"/>
                <a:gd name="T47" fmla="*/ 68 h 120"/>
                <a:gd name="T48" fmla="*/ 48 w 118"/>
                <a:gd name="T49" fmla="*/ 66 h 120"/>
                <a:gd name="T50" fmla="*/ 47 w 118"/>
                <a:gd name="T51" fmla="*/ 94 h 120"/>
                <a:gd name="T52" fmla="*/ 45 w 118"/>
                <a:gd name="T53" fmla="*/ 95 h 120"/>
                <a:gd name="T54" fmla="*/ 33 w 118"/>
                <a:gd name="T55" fmla="*/ 95 h 120"/>
                <a:gd name="T56" fmla="*/ 32 w 118"/>
                <a:gd name="T57" fmla="*/ 92 h 120"/>
                <a:gd name="T58" fmla="*/ 33 w 118"/>
                <a:gd name="T59" fmla="*/ 26 h 120"/>
                <a:gd name="T60" fmla="*/ 37 w 118"/>
                <a:gd name="T61" fmla="*/ 23 h 120"/>
                <a:gd name="T62" fmla="*/ 45 w 118"/>
                <a:gd name="T63" fmla="*/ 22 h 120"/>
                <a:gd name="T64" fmla="*/ 55 w 118"/>
                <a:gd name="T65" fmla="*/ 22 h 120"/>
                <a:gd name="T66" fmla="*/ 76 w 118"/>
                <a:gd name="T67" fmla="*/ 27 h 120"/>
                <a:gd name="T68" fmla="*/ 85 w 118"/>
                <a:gd name="T69" fmla="*/ 44 h 120"/>
                <a:gd name="T70" fmla="*/ 84 w 118"/>
                <a:gd name="T71" fmla="*/ 52 h 120"/>
                <a:gd name="T72" fmla="*/ 79 w 118"/>
                <a:gd name="T73" fmla="*/ 60 h 120"/>
                <a:gd name="T74" fmla="*/ 71 w 118"/>
                <a:gd name="T75" fmla="*/ 64 h 120"/>
                <a:gd name="T76" fmla="*/ 88 w 118"/>
                <a:gd name="T77" fmla="*/ 92 h 120"/>
                <a:gd name="T78" fmla="*/ 88 w 118"/>
                <a:gd name="T79" fmla="*/ 94 h 120"/>
                <a:gd name="T80" fmla="*/ 85 w 118"/>
                <a:gd name="T81" fmla="*/ 95 h 120"/>
                <a:gd name="T82" fmla="*/ 70 w 118"/>
                <a:gd name="T83" fmla="*/ 40 h 120"/>
                <a:gd name="T84" fmla="*/ 65 w 118"/>
                <a:gd name="T85" fmla="*/ 37 h 120"/>
                <a:gd name="T86" fmla="*/ 57 w 118"/>
                <a:gd name="T87" fmla="*/ 34 h 120"/>
                <a:gd name="T88" fmla="*/ 47 w 118"/>
                <a:gd name="T89" fmla="*/ 55 h 120"/>
                <a:gd name="T90" fmla="*/ 52 w 118"/>
                <a:gd name="T91" fmla="*/ 55 h 120"/>
                <a:gd name="T92" fmla="*/ 57 w 118"/>
                <a:gd name="T93" fmla="*/ 55 h 120"/>
                <a:gd name="T94" fmla="*/ 65 w 118"/>
                <a:gd name="T95" fmla="*/ 54 h 120"/>
                <a:gd name="T96" fmla="*/ 70 w 118"/>
                <a:gd name="T97" fmla="*/ 49 h 120"/>
                <a:gd name="T98" fmla="*/ 70 w 118"/>
                <a:gd name="T99" fmla="*/ 4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8" h="120">
                  <a:moveTo>
                    <a:pt x="58" y="120"/>
                  </a:moveTo>
                  <a:lnTo>
                    <a:pt x="39" y="116"/>
                  </a:lnTo>
                  <a:lnTo>
                    <a:pt x="23" y="107"/>
                  </a:lnTo>
                  <a:lnTo>
                    <a:pt x="11" y="95"/>
                  </a:lnTo>
                  <a:lnTo>
                    <a:pt x="2" y="79"/>
                  </a:lnTo>
                  <a:lnTo>
                    <a:pt x="0" y="59"/>
                  </a:lnTo>
                  <a:lnTo>
                    <a:pt x="2" y="40"/>
                  </a:lnTo>
                  <a:lnTo>
                    <a:pt x="11" y="24"/>
                  </a:lnTo>
                  <a:lnTo>
                    <a:pt x="23" y="12"/>
                  </a:lnTo>
                  <a:lnTo>
                    <a:pt x="39" y="3"/>
                  </a:lnTo>
                  <a:lnTo>
                    <a:pt x="58" y="0"/>
                  </a:lnTo>
                  <a:lnTo>
                    <a:pt x="78" y="3"/>
                  </a:lnTo>
                  <a:lnTo>
                    <a:pt x="94" y="12"/>
                  </a:lnTo>
                  <a:lnTo>
                    <a:pt x="106" y="24"/>
                  </a:lnTo>
                  <a:lnTo>
                    <a:pt x="115" y="40"/>
                  </a:lnTo>
                  <a:lnTo>
                    <a:pt x="118" y="59"/>
                  </a:lnTo>
                  <a:lnTo>
                    <a:pt x="115" y="79"/>
                  </a:lnTo>
                  <a:lnTo>
                    <a:pt x="106" y="95"/>
                  </a:lnTo>
                  <a:lnTo>
                    <a:pt x="94" y="107"/>
                  </a:lnTo>
                  <a:lnTo>
                    <a:pt x="78" y="116"/>
                  </a:lnTo>
                  <a:lnTo>
                    <a:pt x="58" y="120"/>
                  </a:lnTo>
                  <a:close/>
                  <a:moveTo>
                    <a:pt x="58" y="10"/>
                  </a:moveTo>
                  <a:lnTo>
                    <a:pt x="43" y="13"/>
                  </a:lnTo>
                  <a:lnTo>
                    <a:pt x="29" y="19"/>
                  </a:lnTo>
                  <a:lnTo>
                    <a:pt x="20" y="31"/>
                  </a:lnTo>
                  <a:lnTo>
                    <a:pt x="12" y="44"/>
                  </a:lnTo>
                  <a:lnTo>
                    <a:pt x="10" y="59"/>
                  </a:lnTo>
                  <a:lnTo>
                    <a:pt x="12" y="75"/>
                  </a:lnTo>
                  <a:lnTo>
                    <a:pt x="20" y="89"/>
                  </a:lnTo>
                  <a:lnTo>
                    <a:pt x="29" y="100"/>
                  </a:lnTo>
                  <a:lnTo>
                    <a:pt x="43" y="106"/>
                  </a:lnTo>
                  <a:lnTo>
                    <a:pt x="58" y="108"/>
                  </a:lnTo>
                  <a:lnTo>
                    <a:pt x="74" y="106"/>
                  </a:lnTo>
                  <a:lnTo>
                    <a:pt x="88" y="100"/>
                  </a:lnTo>
                  <a:lnTo>
                    <a:pt x="99" y="89"/>
                  </a:lnTo>
                  <a:lnTo>
                    <a:pt x="106" y="75"/>
                  </a:lnTo>
                  <a:lnTo>
                    <a:pt x="109" y="59"/>
                  </a:lnTo>
                  <a:lnTo>
                    <a:pt x="106" y="44"/>
                  </a:lnTo>
                  <a:lnTo>
                    <a:pt x="99" y="31"/>
                  </a:lnTo>
                  <a:lnTo>
                    <a:pt x="88" y="19"/>
                  </a:lnTo>
                  <a:lnTo>
                    <a:pt x="74" y="13"/>
                  </a:lnTo>
                  <a:lnTo>
                    <a:pt x="58" y="10"/>
                  </a:lnTo>
                  <a:close/>
                  <a:moveTo>
                    <a:pt x="85" y="95"/>
                  </a:moveTo>
                  <a:lnTo>
                    <a:pt x="74" y="95"/>
                  </a:lnTo>
                  <a:lnTo>
                    <a:pt x="73" y="95"/>
                  </a:lnTo>
                  <a:lnTo>
                    <a:pt x="71" y="94"/>
                  </a:lnTo>
                  <a:lnTo>
                    <a:pt x="57" y="68"/>
                  </a:lnTo>
                  <a:lnTo>
                    <a:pt x="55" y="68"/>
                  </a:lnTo>
                  <a:lnTo>
                    <a:pt x="54" y="66"/>
                  </a:lnTo>
                  <a:lnTo>
                    <a:pt x="48" y="66"/>
                  </a:lnTo>
                  <a:lnTo>
                    <a:pt x="48" y="92"/>
                  </a:lnTo>
                  <a:lnTo>
                    <a:pt x="47" y="94"/>
                  </a:lnTo>
                  <a:lnTo>
                    <a:pt x="47" y="95"/>
                  </a:lnTo>
                  <a:lnTo>
                    <a:pt x="45" y="95"/>
                  </a:lnTo>
                  <a:lnTo>
                    <a:pt x="34" y="95"/>
                  </a:lnTo>
                  <a:lnTo>
                    <a:pt x="33" y="95"/>
                  </a:lnTo>
                  <a:lnTo>
                    <a:pt x="33" y="94"/>
                  </a:lnTo>
                  <a:lnTo>
                    <a:pt x="32" y="92"/>
                  </a:lnTo>
                  <a:lnTo>
                    <a:pt x="32" y="28"/>
                  </a:lnTo>
                  <a:lnTo>
                    <a:pt x="33" y="26"/>
                  </a:lnTo>
                  <a:lnTo>
                    <a:pt x="34" y="23"/>
                  </a:lnTo>
                  <a:lnTo>
                    <a:pt x="37" y="23"/>
                  </a:lnTo>
                  <a:lnTo>
                    <a:pt x="41" y="22"/>
                  </a:lnTo>
                  <a:lnTo>
                    <a:pt x="45" y="22"/>
                  </a:lnTo>
                  <a:lnTo>
                    <a:pt x="50" y="22"/>
                  </a:lnTo>
                  <a:lnTo>
                    <a:pt x="55" y="22"/>
                  </a:lnTo>
                  <a:lnTo>
                    <a:pt x="68" y="23"/>
                  </a:lnTo>
                  <a:lnTo>
                    <a:pt x="76" y="27"/>
                  </a:lnTo>
                  <a:lnTo>
                    <a:pt x="83" y="33"/>
                  </a:lnTo>
                  <a:lnTo>
                    <a:pt x="85" y="44"/>
                  </a:lnTo>
                  <a:lnTo>
                    <a:pt x="85" y="45"/>
                  </a:lnTo>
                  <a:lnTo>
                    <a:pt x="84" y="52"/>
                  </a:lnTo>
                  <a:lnTo>
                    <a:pt x="83" y="56"/>
                  </a:lnTo>
                  <a:lnTo>
                    <a:pt x="79" y="60"/>
                  </a:lnTo>
                  <a:lnTo>
                    <a:pt x="75" y="63"/>
                  </a:lnTo>
                  <a:lnTo>
                    <a:pt x="71" y="64"/>
                  </a:lnTo>
                  <a:lnTo>
                    <a:pt x="86" y="91"/>
                  </a:lnTo>
                  <a:lnTo>
                    <a:pt x="88" y="92"/>
                  </a:lnTo>
                  <a:lnTo>
                    <a:pt x="88" y="92"/>
                  </a:lnTo>
                  <a:lnTo>
                    <a:pt x="88" y="94"/>
                  </a:lnTo>
                  <a:lnTo>
                    <a:pt x="86" y="95"/>
                  </a:lnTo>
                  <a:lnTo>
                    <a:pt x="85" y="95"/>
                  </a:lnTo>
                  <a:close/>
                  <a:moveTo>
                    <a:pt x="70" y="44"/>
                  </a:moveTo>
                  <a:lnTo>
                    <a:pt x="70" y="40"/>
                  </a:lnTo>
                  <a:lnTo>
                    <a:pt x="68" y="38"/>
                  </a:lnTo>
                  <a:lnTo>
                    <a:pt x="65" y="37"/>
                  </a:lnTo>
                  <a:lnTo>
                    <a:pt x="62" y="35"/>
                  </a:lnTo>
                  <a:lnTo>
                    <a:pt x="57" y="34"/>
                  </a:lnTo>
                  <a:lnTo>
                    <a:pt x="47" y="34"/>
                  </a:lnTo>
                  <a:lnTo>
                    <a:pt x="47" y="55"/>
                  </a:lnTo>
                  <a:lnTo>
                    <a:pt x="49" y="55"/>
                  </a:lnTo>
                  <a:lnTo>
                    <a:pt x="52" y="55"/>
                  </a:lnTo>
                  <a:lnTo>
                    <a:pt x="54" y="55"/>
                  </a:lnTo>
                  <a:lnTo>
                    <a:pt x="57" y="55"/>
                  </a:lnTo>
                  <a:lnTo>
                    <a:pt x="62" y="55"/>
                  </a:lnTo>
                  <a:lnTo>
                    <a:pt x="65" y="54"/>
                  </a:lnTo>
                  <a:lnTo>
                    <a:pt x="68" y="52"/>
                  </a:lnTo>
                  <a:lnTo>
                    <a:pt x="70" y="49"/>
                  </a:lnTo>
                  <a:lnTo>
                    <a:pt x="70" y="45"/>
                  </a:lnTo>
                  <a:lnTo>
                    <a:pt x="70" y="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Tree>
    <p:extLst>
      <p:ext uri="{BB962C8B-B14F-4D97-AF65-F5344CB8AC3E}">
        <p14:creationId xmlns:p14="http://schemas.microsoft.com/office/powerpoint/2010/main" xmlns="" val="20739985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Final Slide">
    <p:bg>
      <p:bgPr>
        <a:gradFill>
          <a:gsLst>
            <a:gs pos="5000">
              <a:srgbClr val="00AEEF"/>
            </a:gs>
            <a:gs pos="95000">
              <a:srgbClr val="0071C5"/>
            </a:gs>
          </a:gsLst>
          <a:lin ang="16200000" scaled="0"/>
        </a:gra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8114" y="0"/>
            <a:ext cx="9127772" cy="6858000"/>
          </a:xfrm>
          <a:prstGeom prst="rect">
            <a:avLst/>
          </a:prstGeom>
        </p:spPr>
      </p:pic>
    </p:spTree>
    <p:extLst>
      <p:ext uri="{BB962C8B-B14F-4D97-AF65-F5344CB8AC3E}">
        <p14:creationId xmlns:p14="http://schemas.microsoft.com/office/powerpoint/2010/main" xmlns="" val="20662479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auto">
          <a:xfrm>
            <a:off x="0" y="6099048"/>
            <a:ext cx="9144000" cy="758952"/>
          </a:xfrm>
          <a:prstGeom prst="rect">
            <a:avLst/>
          </a:prstGeom>
          <a:gradFill flip="none" rotWithShape="1">
            <a:gsLst>
              <a:gs pos="0">
                <a:srgbClr val="00AEEF"/>
              </a:gs>
              <a:gs pos="100000">
                <a:srgbClr val="0071C5"/>
              </a:gs>
            </a:gsLst>
            <a:lin ang="0" scaled="1"/>
            <a:tileRect/>
          </a:gra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endParaRPr>
          </a:p>
        </p:txBody>
      </p:sp>
      <p:sp>
        <p:nvSpPr>
          <p:cNvPr id="2" name="Title Placeholder 1"/>
          <p:cNvSpPr>
            <a:spLocks noGrp="1"/>
          </p:cNvSpPr>
          <p:nvPr>
            <p:ph type="title"/>
          </p:nvPr>
        </p:nvSpPr>
        <p:spPr>
          <a:xfrm>
            <a:off x="353962" y="304700"/>
            <a:ext cx="6427838" cy="1022965"/>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53962" y="1327665"/>
            <a:ext cx="8436076" cy="461593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53962" y="6383274"/>
            <a:ext cx="425768" cy="190500"/>
          </a:xfrm>
          <a:prstGeom prst="rect">
            <a:avLst/>
          </a:prstGeom>
        </p:spPr>
        <p:txBody>
          <a:bodyPr vert="horz" wrap="none" lIns="91440" tIns="45720" rIns="91440" bIns="45720" rtlCol="0" anchor="ctr" anchorCtr="0"/>
          <a:lstStyle>
            <a:lvl1pPr algn="l">
              <a:defRPr sz="1600">
                <a:solidFill>
                  <a:schemeClr val="bg1"/>
                </a:solidFill>
                <a:latin typeface="Neo Sans Intel Medium" pitchFamily="34" charset="0"/>
              </a:defRPr>
            </a:lvl1pPr>
          </a:lstStyle>
          <a:p>
            <a:fld id="{FD44707B-D922-47D5-BD24-D96E91B70543}" type="slidenum">
              <a:rPr lang="en-US" smtClean="0"/>
              <a:pPr/>
              <a:t>‹#›</a:t>
            </a:fld>
            <a:endParaRPr lang="en-US" dirty="0"/>
          </a:p>
        </p:txBody>
      </p:sp>
      <p:pic>
        <p:nvPicPr>
          <p:cNvPr id="5" name="Picture 4"/>
          <p:cNvPicPr>
            <a:picLocks noChangeAspect="1"/>
          </p:cNvPicPr>
          <p:nvPr userDrawn="1"/>
        </p:nvPicPr>
        <p:blipFill>
          <a:blip r:embed="rId12">
            <a:extLst>
              <a:ext uri="{28A0092B-C50C-407E-A947-70E740481C1C}">
                <a14:useLocalDpi xmlns:a14="http://schemas.microsoft.com/office/drawing/2010/main" xmlns="" val="0"/>
              </a:ext>
            </a:extLst>
          </a:blip>
          <a:stretch>
            <a:fillRect/>
          </a:stretch>
        </p:blipFill>
        <p:spPr>
          <a:xfrm>
            <a:off x="7055098" y="6291072"/>
            <a:ext cx="1734940" cy="374904"/>
          </a:xfrm>
          <a:prstGeom prst="rect">
            <a:avLst/>
          </a:prstGeom>
        </p:spPr>
      </p:pic>
      <p:pic>
        <p:nvPicPr>
          <p:cNvPr id="9" name="Picture 8"/>
          <p:cNvPicPr>
            <a:picLocks noChangeAspect="1"/>
          </p:cNvPicPr>
          <p:nvPr userDrawn="1"/>
        </p:nvPicPr>
        <p:blipFill>
          <a:blip r:embed="rId13">
            <a:extLst>
              <a:ext uri="{28A0092B-C50C-407E-A947-70E740481C1C}">
                <a14:useLocalDpi xmlns:a14="http://schemas.microsoft.com/office/drawing/2010/main" xmlns="" val="0"/>
              </a:ext>
            </a:extLst>
          </a:blip>
          <a:stretch>
            <a:fillRect/>
          </a:stretch>
        </p:blipFill>
        <p:spPr>
          <a:xfrm>
            <a:off x="7030256" y="304700"/>
            <a:ext cx="1759782" cy="740664"/>
          </a:xfrm>
          <a:prstGeom prst="rect">
            <a:avLst/>
          </a:prstGeom>
        </p:spPr>
      </p:pic>
    </p:spTree>
    <p:extLst>
      <p:ext uri="{BB962C8B-B14F-4D97-AF65-F5344CB8AC3E}">
        <p14:creationId xmlns:p14="http://schemas.microsoft.com/office/powerpoint/2010/main" xmlns="" val="857331286"/>
      </p:ext>
    </p:extLst>
  </p:cSld>
  <p:clrMap bg1="lt1" tx1="dk1" bg2="lt2" tx2="dk2" accent1="accent1" accent2="accent2" accent3="accent3" accent4="accent4" accent5="accent5" accent6="accent6" hlink="hlink" folHlink="folHlink"/>
  <p:sldLayoutIdLst>
    <p:sldLayoutId id="2147484412" r:id="rId1"/>
    <p:sldLayoutId id="2147484419" r:id="rId2"/>
    <p:sldLayoutId id="2147484420" r:id="rId3"/>
    <p:sldLayoutId id="2147484425" r:id="rId4"/>
    <p:sldLayoutId id="2147484426" r:id="rId5"/>
    <p:sldLayoutId id="2147484427" r:id="rId6"/>
    <p:sldLayoutId id="2147484428" r:id="rId7"/>
    <p:sldLayoutId id="2147484429" r:id="rId8"/>
    <p:sldLayoutId id="2147484430" r:id="rId9"/>
    <p:sldLayoutId id="2147484431" r:id="rId10"/>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ftr="0" dt="0"/>
  <p:txStyles>
    <p:titleStyle>
      <a:lvl1pPr algn="l" defTabSz="914400" rtl="0" eaLnBrk="1" latinLnBrk="0" hangingPunct="1">
        <a:spcBef>
          <a:spcPct val="0"/>
        </a:spcBef>
        <a:buNone/>
        <a:defRPr sz="1900" b="0" kern="1200">
          <a:solidFill>
            <a:schemeClr val="accent1"/>
          </a:solidFill>
          <a:latin typeface="+mj-lt"/>
          <a:ea typeface="+mj-ea"/>
          <a:cs typeface="+mj-cs"/>
        </a:defRPr>
      </a:lvl1pPr>
    </p:titleStyle>
    <p:bodyStyle>
      <a:lvl1pPr marL="0" indent="0" algn="l" defTabSz="914400" rtl="0" eaLnBrk="1" latinLnBrk="0" hangingPunct="1">
        <a:spcBef>
          <a:spcPts val="600"/>
        </a:spcBef>
        <a:buClr>
          <a:schemeClr val="tx1"/>
        </a:buClr>
        <a:buFontTx/>
        <a:buNone/>
        <a:defRPr sz="2000" kern="1200">
          <a:solidFill>
            <a:srgbClr val="909497"/>
          </a:solidFill>
          <a:latin typeface="+mn-lt"/>
          <a:ea typeface="+mn-ea"/>
          <a:cs typeface="+mn-cs"/>
        </a:defRPr>
      </a:lvl1pPr>
      <a:lvl2pPr marL="0" indent="0" algn="l" defTabSz="914400" rtl="0" eaLnBrk="1" latinLnBrk="0" hangingPunct="1">
        <a:spcBef>
          <a:spcPts val="600"/>
        </a:spcBef>
        <a:buClr>
          <a:schemeClr val="tx2">
            <a:lumMod val="40000"/>
            <a:lumOff val="60000"/>
          </a:schemeClr>
        </a:buClr>
        <a:buFontTx/>
        <a:buNone/>
        <a:defRPr sz="2000" kern="1200">
          <a:solidFill>
            <a:srgbClr val="909497"/>
          </a:solidFill>
          <a:latin typeface="+mn-lt"/>
          <a:ea typeface="+mn-ea"/>
          <a:cs typeface="+mn-cs"/>
        </a:defRPr>
      </a:lvl2pPr>
      <a:lvl3pPr marL="0" indent="0" algn="l" defTabSz="914400" rtl="0" eaLnBrk="1" latinLnBrk="0" hangingPunct="1">
        <a:spcBef>
          <a:spcPts val="600"/>
        </a:spcBef>
        <a:buClr>
          <a:schemeClr val="tx2">
            <a:lumMod val="40000"/>
            <a:lumOff val="60000"/>
          </a:schemeClr>
        </a:buClr>
        <a:buFontTx/>
        <a:buNone/>
        <a:defRPr sz="2000" kern="1200">
          <a:solidFill>
            <a:srgbClr val="909497"/>
          </a:solidFill>
          <a:latin typeface="+mn-lt"/>
          <a:ea typeface="+mn-ea"/>
          <a:cs typeface="+mn-cs"/>
        </a:defRPr>
      </a:lvl3pPr>
      <a:lvl4pPr marL="0" indent="0" algn="l" defTabSz="914400" rtl="0" eaLnBrk="1" latinLnBrk="0" hangingPunct="1">
        <a:spcBef>
          <a:spcPts val="600"/>
        </a:spcBef>
        <a:buClr>
          <a:schemeClr val="tx2">
            <a:lumMod val="40000"/>
            <a:lumOff val="60000"/>
          </a:schemeClr>
        </a:buClr>
        <a:buFontTx/>
        <a:buNone/>
        <a:defRPr sz="2000" kern="1200">
          <a:solidFill>
            <a:srgbClr val="909497"/>
          </a:solidFill>
          <a:latin typeface="+mn-lt"/>
          <a:ea typeface="+mn-ea"/>
          <a:cs typeface="+mn-cs"/>
        </a:defRPr>
      </a:lvl4pPr>
      <a:lvl5pPr marL="0" indent="0" algn="l" defTabSz="914400" rtl="0" eaLnBrk="1" latinLnBrk="0" hangingPunct="1">
        <a:spcBef>
          <a:spcPts val="600"/>
        </a:spcBef>
        <a:buClr>
          <a:schemeClr val="tx2">
            <a:lumMod val="40000"/>
            <a:lumOff val="60000"/>
          </a:schemeClr>
        </a:buClr>
        <a:buFontTx/>
        <a:buNone/>
        <a:defRPr sz="2000" kern="1200">
          <a:solidFill>
            <a:srgbClr val="909497"/>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hyperlink" Target="http://www.intel.com/go/xeonestimator"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intel.com/go/xeonestimator"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http://www.intel.com/go/xeonestimato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intel.com/products/processor_number" TargetMode="External"/><Relationship Id="rId7" Type="http://schemas.openxmlformats.org/officeDocument/2006/relationships/hyperlink" Target="http://www.software.intel.com/en-us/articles/intel-advanced-encryption-standard-instructions-aes-ni/"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intel.com/go/turbo" TargetMode="External"/><Relationship Id="rId5" Type="http://schemas.openxmlformats.org/officeDocument/2006/relationships/hyperlink" Target="http://www.intel.com/technology/security" TargetMode="External"/><Relationship Id="rId4" Type="http://schemas.openxmlformats.org/officeDocument/2006/relationships/hyperlink" Target="http://www.intel.com/go/virtualization"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intel.com/performance/resources/benchmark_limitations.ht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www.tpc.org/" TargetMode="External"/><Relationship Id="rId4" Type="http://schemas.openxmlformats.org/officeDocument/2006/relationships/hyperlink" Target="http://www.spec.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cisco.com/assets/cdc_content_elements/networking_solutions/service_provider/visual_networking_ip_traffic_chart.html"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www.intel.com/performance" TargetMode="External"/><Relationship Id="rId4" Type="http://schemas.openxmlformats.org/officeDocument/2006/relationships/hyperlink" Target="http://www.spec.or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www.event-management-online.de/LAD/calculator.aspx" TargetMode="Externa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8"/>
          <p:cNvSpPr>
            <a:spLocks noGrp="1" noChangeArrowheads="1"/>
          </p:cNvSpPr>
          <p:nvPr>
            <p:ph type="ctrTitle"/>
          </p:nvPr>
        </p:nvSpPr>
        <p:spPr>
          <a:xfrm>
            <a:off x="342900" y="2120821"/>
            <a:ext cx="7848600" cy="1917779"/>
          </a:xfrm>
        </p:spPr>
        <p:txBody>
          <a:bodyPr>
            <a:normAutofit fontScale="90000"/>
          </a:bodyPr>
          <a:lstStyle/>
          <a:p>
            <a:r>
              <a:rPr lang="en-US" dirty="0" smtClean="0"/>
              <a:t>Intel</a:t>
            </a:r>
            <a:r>
              <a:rPr lang="en-US" baseline="30000" dirty="0" smtClean="0"/>
              <a:t>®</a:t>
            </a:r>
            <a:r>
              <a:rPr lang="en-US" dirty="0" smtClean="0"/>
              <a:t> Xeon</a:t>
            </a:r>
            <a:r>
              <a:rPr lang="en-US" baseline="30000" dirty="0" smtClean="0"/>
              <a:t>® </a:t>
            </a:r>
            <a:br>
              <a:rPr lang="en-US" baseline="30000" dirty="0" smtClean="0"/>
            </a:br>
            <a:r>
              <a:rPr lang="en-US" dirty="0" smtClean="0"/>
              <a:t>Processor E5 Family</a:t>
            </a:r>
            <a:br>
              <a:rPr lang="en-US" dirty="0" smtClean="0"/>
            </a:br>
            <a:r>
              <a:rPr lang="en-US" dirty="0" smtClean="0"/>
              <a:t/>
            </a:r>
            <a:br>
              <a:rPr lang="en-US" dirty="0" smtClean="0"/>
            </a:br>
            <a:r>
              <a:rPr lang="en-US" sz="2700" dirty="0" smtClean="0"/>
              <a:t>The Business </a:t>
            </a:r>
            <a:r>
              <a:rPr lang="en-US" sz="2700" dirty="0"/>
              <a:t>C</a:t>
            </a:r>
            <a:r>
              <a:rPr lang="en-US" sz="2700" dirty="0" smtClean="0"/>
              <a:t>ase</a:t>
            </a:r>
            <a:r>
              <a:rPr lang="en-US" dirty="0" smtClean="0"/>
              <a:t/>
            </a:r>
            <a:br>
              <a:rPr lang="en-US" dirty="0" smtClean="0"/>
            </a:br>
            <a:r>
              <a:rPr lang="en-US" dirty="0" smtClean="0"/>
              <a:t/>
            </a:r>
            <a:br>
              <a:rPr lang="en-US" dirty="0" smtClean="0"/>
            </a:br>
            <a:endParaRPr lang="en-US" i="1" dirty="0" smtClean="0">
              <a:solidFill>
                <a:schemeClr val="tx1"/>
              </a:solidFill>
            </a:endParaRPr>
          </a:p>
        </p:txBody>
      </p:sp>
      <p:sp>
        <p:nvSpPr>
          <p:cNvPr id="7171" name="Rectangle 9"/>
          <p:cNvSpPr>
            <a:spLocks noGrp="1" noChangeArrowheads="1"/>
          </p:cNvSpPr>
          <p:nvPr>
            <p:ph type="body" sz="quarter" idx="13"/>
          </p:nvPr>
        </p:nvSpPr>
        <p:spPr>
          <a:xfrm>
            <a:off x="2255520" y="4419600"/>
            <a:ext cx="4754880" cy="1066800"/>
          </a:xfrm>
        </p:spPr>
        <p:txBody>
          <a:bodyPr>
            <a:normAutofit/>
          </a:bodyPr>
          <a:lstStyle/>
          <a:p>
            <a:r>
              <a:rPr lang="en-US" sz="1600" dirty="0" smtClean="0"/>
              <a:t>[Presenter:]</a:t>
            </a:r>
          </a:p>
          <a:p>
            <a:r>
              <a:rPr lang="en-US" sz="1600" dirty="0" smtClean="0"/>
              <a:t>[Title:]</a:t>
            </a:r>
          </a:p>
          <a:p>
            <a:r>
              <a:rPr lang="en-US" sz="1600" dirty="0" smtClean="0"/>
              <a:t>[Date:]</a:t>
            </a: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Next-Generation Data Center</a:t>
            </a:r>
            <a:br>
              <a:rPr lang="en-US" dirty="0" smtClean="0"/>
            </a:br>
            <a:r>
              <a:rPr lang="en-US" sz="2600" dirty="0" smtClean="0">
                <a:solidFill>
                  <a:schemeClr val="tx1"/>
                </a:solidFill>
              </a:rPr>
              <a:t>Faster, Stronger Security</a:t>
            </a:r>
            <a:endParaRPr lang="en-US" dirty="0"/>
          </a:p>
        </p:txBody>
      </p:sp>
      <p:sp>
        <p:nvSpPr>
          <p:cNvPr id="3" name="Slide Number Placeholder 2"/>
          <p:cNvSpPr>
            <a:spLocks noGrp="1"/>
          </p:cNvSpPr>
          <p:nvPr>
            <p:ph type="sldNum" sz="quarter" idx="12"/>
          </p:nvPr>
        </p:nvSpPr>
        <p:spPr/>
        <p:txBody>
          <a:bodyPr/>
          <a:lstStyle/>
          <a:p>
            <a:r>
              <a:rPr lang="en-US" dirty="0" smtClean="0"/>
              <a:t>9</a:t>
            </a:r>
            <a:endParaRPr lang="en-US" dirty="0"/>
          </a:p>
        </p:txBody>
      </p:sp>
      <p:sp>
        <p:nvSpPr>
          <p:cNvPr id="4" name="Rectangle 3"/>
          <p:cNvSpPr/>
          <p:nvPr/>
        </p:nvSpPr>
        <p:spPr bwMode="auto">
          <a:xfrm>
            <a:off x="466725" y="1952625"/>
            <a:ext cx="2459736" cy="457200"/>
          </a:xfrm>
          <a:prstGeom prst="rect">
            <a:avLst/>
          </a:prstGeom>
          <a:solidFill>
            <a:srgbClr val="909497"/>
          </a:soli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endParaRPr>
          </a:p>
        </p:txBody>
      </p:sp>
      <p:sp>
        <p:nvSpPr>
          <p:cNvPr id="5" name="TextBox 4"/>
          <p:cNvSpPr txBox="1"/>
          <p:nvPr/>
        </p:nvSpPr>
        <p:spPr>
          <a:xfrm>
            <a:off x="533401" y="2027337"/>
            <a:ext cx="1828800" cy="307777"/>
          </a:xfrm>
          <a:prstGeom prst="rect">
            <a:avLst/>
          </a:prstGeom>
          <a:noFill/>
        </p:spPr>
        <p:txBody>
          <a:bodyPr wrap="square" rtlCol="0" anchor="ctr">
            <a:spAutoFit/>
          </a:bodyPr>
          <a:lstStyle/>
          <a:p>
            <a:r>
              <a:rPr lang="en-US" sz="1400" dirty="0" smtClean="0">
                <a:solidFill>
                  <a:schemeClr val="bg1"/>
                </a:solidFill>
              </a:rPr>
              <a:t>Isolate</a:t>
            </a:r>
            <a:endParaRPr lang="en-US" sz="1400" dirty="0">
              <a:solidFill>
                <a:schemeClr val="bg1"/>
              </a:solidFill>
            </a:endParaRPr>
          </a:p>
        </p:txBody>
      </p:sp>
      <p:cxnSp>
        <p:nvCxnSpPr>
          <p:cNvPr id="6" name="Straight Connector 5"/>
          <p:cNvCxnSpPr/>
          <p:nvPr/>
        </p:nvCxnSpPr>
        <p:spPr>
          <a:xfrm>
            <a:off x="3155728" y="1952625"/>
            <a:ext cx="0" cy="3457249"/>
          </a:xfrm>
          <a:prstGeom prst="line">
            <a:avLst/>
          </a:prstGeom>
          <a:ln w="12700">
            <a:solidFill>
              <a:srgbClr val="909497"/>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bwMode="auto">
          <a:xfrm>
            <a:off x="6303264" y="1952625"/>
            <a:ext cx="2459736" cy="457200"/>
          </a:xfrm>
          <a:prstGeom prst="rect">
            <a:avLst/>
          </a:prstGeom>
          <a:solidFill>
            <a:srgbClr val="909497"/>
          </a:soli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endParaRPr>
          </a:p>
        </p:txBody>
      </p:sp>
      <p:sp>
        <p:nvSpPr>
          <p:cNvPr id="11" name="TextBox 10"/>
          <p:cNvSpPr txBox="1"/>
          <p:nvPr/>
        </p:nvSpPr>
        <p:spPr>
          <a:xfrm>
            <a:off x="6369940" y="2027337"/>
            <a:ext cx="1828800" cy="307777"/>
          </a:xfrm>
          <a:prstGeom prst="rect">
            <a:avLst/>
          </a:prstGeom>
          <a:noFill/>
        </p:spPr>
        <p:txBody>
          <a:bodyPr wrap="square" rtlCol="0" anchor="ctr">
            <a:spAutoFit/>
          </a:bodyPr>
          <a:lstStyle/>
          <a:p>
            <a:r>
              <a:rPr lang="en-US" sz="1400" dirty="0" smtClean="0">
                <a:solidFill>
                  <a:schemeClr val="bg1"/>
                </a:solidFill>
              </a:rPr>
              <a:t>Encrypt</a:t>
            </a:r>
            <a:endParaRPr lang="en-US" sz="1400" dirty="0">
              <a:solidFill>
                <a:schemeClr val="bg1"/>
              </a:solidFill>
            </a:endParaRPr>
          </a:p>
        </p:txBody>
      </p:sp>
      <p:sp>
        <p:nvSpPr>
          <p:cNvPr id="12" name="Rectangle 11"/>
          <p:cNvSpPr/>
          <p:nvPr/>
        </p:nvSpPr>
        <p:spPr bwMode="auto">
          <a:xfrm>
            <a:off x="3384995" y="1952625"/>
            <a:ext cx="2459736" cy="457200"/>
          </a:xfrm>
          <a:prstGeom prst="rect">
            <a:avLst/>
          </a:prstGeom>
          <a:solidFill>
            <a:srgbClr val="909497"/>
          </a:soli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endParaRPr>
          </a:p>
        </p:txBody>
      </p:sp>
      <p:sp>
        <p:nvSpPr>
          <p:cNvPr id="13" name="TextBox 12"/>
          <p:cNvSpPr txBox="1"/>
          <p:nvPr/>
        </p:nvSpPr>
        <p:spPr>
          <a:xfrm>
            <a:off x="3451671" y="2027337"/>
            <a:ext cx="1828800" cy="307777"/>
          </a:xfrm>
          <a:prstGeom prst="rect">
            <a:avLst/>
          </a:prstGeom>
          <a:noFill/>
        </p:spPr>
        <p:txBody>
          <a:bodyPr wrap="square" rtlCol="0" anchor="ctr">
            <a:spAutoFit/>
          </a:bodyPr>
          <a:lstStyle/>
          <a:p>
            <a:r>
              <a:rPr lang="en-US" sz="1400" dirty="0" smtClean="0">
                <a:solidFill>
                  <a:schemeClr val="bg1"/>
                </a:solidFill>
              </a:rPr>
              <a:t>Enforce</a:t>
            </a:r>
            <a:endParaRPr lang="en-US" sz="1400" dirty="0">
              <a:solidFill>
                <a:schemeClr val="bg1"/>
              </a:solidFill>
            </a:endParaRPr>
          </a:p>
        </p:txBody>
      </p:sp>
      <p:cxnSp>
        <p:nvCxnSpPr>
          <p:cNvPr id="18" name="Straight Connector 17"/>
          <p:cNvCxnSpPr/>
          <p:nvPr/>
        </p:nvCxnSpPr>
        <p:spPr>
          <a:xfrm>
            <a:off x="6073997" y="1952625"/>
            <a:ext cx="0" cy="3457249"/>
          </a:xfrm>
          <a:prstGeom prst="line">
            <a:avLst/>
          </a:prstGeom>
          <a:ln w="12700">
            <a:solidFill>
              <a:srgbClr val="909497"/>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33401" y="2590800"/>
            <a:ext cx="2393060" cy="769441"/>
          </a:xfrm>
          <a:prstGeom prst="rect">
            <a:avLst/>
          </a:prstGeom>
          <a:noFill/>
        </p:spPr>
        <p:txBody>
          <a:bodyPr wrap="square" rtlCol="0">
            <a:spAutoFit/>
          </a:bodyPr>
          <a:lstStyle/>
          <a:p>
            <a:r>
              <a:rPr lang="en-US" sz="1100" dirty="0" smtClean="0">
                <a:solidFill>
                  <a:schemeClr val="tx1"/>
                </a:solidFill>
              </a:rPr>
              <a:t>Intel </a:t>
            </a:r>
            <a:r>
              <a:rPr lang="en-US" sz="1100" dirty="0">
                <a:solidFill>
                  <a:schemeClr val="tx1"/>
                </a:solidFill>
              </a:rPr>
              <a:t>VT </a:t>
            </a:r>
            <a:r>
              <a:rPr lang="en-US" sz="1100" dirty="0" smtClean="0">
                <a:solidFill>
                  <a:schemeClr val="tx1"/>
                </a:solidFill>
              </a:rPr>
              <a:t>and Intel </a:t>
            </a:r>
            <a:r>
              <a:rPr lang="en-US" sz="1100" dirty="0">
                <a:solidFill>
                  <a:schemeClr val="tx1"/>
                </a:solidFill>
              </a:rPr>
              <a:t>TXT </a:t>
            </a:r>
            <a:r>
              <a:rPr lang="en-US" sz="1100" dirty="0" smtClean="0">
                <a:solidFill>
                  <a:schemeClr val="tx1"/>
                </a:solidFill>
              </a:rPr>
              <a:t/>
            </a:r>
            <a:br>
              <a:rPr lang="en-US" sz="1100" dirty="0" smtClean="0">
                <a:solidFill>
                  <a:schemeClr val="tx1"/>
                </a:solidFill>
              </a:rPr>
            </a:br>
            <a:r>
              <a:rPr lang="en-US" sz="1100" b="1" dirty="0" smtClean="0">
                <a:solidFill>
                  <a:schemeClr val="tx1"/>
                </a:solidFill>
              </a:rPr>
              <a:t>protect VM </a:t>
            </a:r>
            <a:r>
              <a:rPr lang="en-US" sz="1100" dirty="0">
                <a:solidFill>
                  <a:schemeClr val="tx1"/>
                </a:solidFill>
              </a:rPr>
              <a:t>isolation </a:t>
            </a:r>
            <a:r>
              <a:rPr lang="en-US" sz="1100" dirty="0" smtClean="0">
                <a:solidFill>
                  <a:schemeClr val="tx1"/>
                </a:solidFill>
              </a:rPr>
              <a:t/>
            </a:r>
            <a:br>
              <a:rPr lang="en-US" sz="1100" dirty="0" smtClean="0">
                <a:solidFill>
                  <a:schemeClr val="tx1"/>
                </a:solidFill>
              </a:rPr>
            </a:br>
            <a:r>
              <a:rPr lang="en-US" sz="1100" dirty="0" smtClean="0">
                <a:solidFill>
                  <a:schemeClr val="tx1"/>
                </a:solidFill>
              </a:rPr>
              <a:t>and provide a more </a:t>
            </a:r>
            <a:r>
              <a:rPr lang="en-US" sz="1100" dirty="0">
                <a:solidFill>
                  <a:schemeClr val="tx1"/>
                </a:solidFill>
              </a:rPr>
              <a:t>secure platform launch</a:t>
            </a:r>
          </a:p>
        </p:txBody>
      </p:sp>
      <p:sp>
        <p:nvSpPr>
          <p:cNvPr id="21" name="TextBox 20"/>
          <p:cNvSpPr txBox="1"/>
          <p:nvPr/>
        </p:nvSpPr>
        <p:spPr>
          <a:xfrm>
            <a:off x="3451671" y="2590800"/>
            <a:ext cx="2393060" cy="769441"/>
          </a:xfrm>
          <a:prstGeom prst="rect">
            <a:avLst/>
          </a:prstGeom>
          <a:noFill/>
        </p:spPr>
        <p:txBody>
          <a:bodyPr wrap="square" rtlCol="0">
            <a:spAutoFit/>
          </a:bodyPr>
          <a:lstStyle/>
          <a:p>
            <a:r>
              <a:rPr lang="en-US" sz="1100" dirty="0" smtClean="0">
                <a:solidFill>
                  <a:schemeClr val="tx1"/>
                </a:solidFill>
              </a:rPr>
              <a:t>Intel </a:t>
            </a:r>
            <a:r>
              <a:rPr lang="en-US" sz="1100" dirty="0">
                <a:solidFill>
                  <a:schemeClr val="tx1"/>
                </a:solidFill>
              </a:rPr>
              <a:t>TXT establishes a “trusted</a:t>
            </a:r>
            <a:r>
              <a:rPr lang="en-US" sz="1100" dirty="0" smtClean="0">
                <a:solidFill>
                  <a:schemeClr val="tx1"/>
                </a:solidFill>
              </a:rPr>
              <a:t>” foundation </a:t>
            </a:r>
            <a:r>
              <a:rPr lang="en-US" sz="1100" dirty="0">
                <a:solidFill>
                  <a:schemeClr val="tx1"/>
                </a:solidFill>
              </a:rPr>
              <a:t>to </a:t>
            </a:r>
            <a:r>
              <a:rPr lang="en-US" sz="1100" b="1" dirty="0">
                <a:solidFill>
                  <a:schemeClr val="tx1"/>
                </a:solidFill>
              </a:rPr>
              <a:t>control </a:t>
            </a:r>
            <a:r>
              <a:rPr lang="en-US" sz="1100" b="1" dirty="0" smtClean="0">
                <a:solidFill>
                  <a:schemeClr val="tx1"/>
                </a:solidFill>
              </a:rPr>
              <a:t>migration</a:t>
            </a:r>
            <a:r>
              <a:rPr lang="en-US" sz="1100" dirty="0" smtClean="0">
                <a:solidFill>
                  <a:schemeClr val="tx1"/>
                </a:solidFill>
              </a:rPr>
              <a:t> based </a:t>
            </a:r>
            <a:br>
              <a:rPr lang="en-US" sz="1100" dirty="0" smtClean="0">
                <a:solidFill>
                  <a:schemeClr val="tx1"/>
                </a:solidFill>
              </a:rPr>
            </a:br>
            <a:r>
              <a:rPr lang="en-US" sz="1100" dirty="0" smtClean="0">
                <a:solidFill>
                  <a:schemeClr val="tx1"/>
                </a:solidFill>
              </a:rPr>
              <a:t>on </a:t>
            </a:r>
            <a:r>
              <a:rPr lang="en-US" sz="1100" dirty="0">
                <a:solidFill>
                  <a:schemeClr val="tx1"/>
                </a:solidFill>
              </a:rPr>
              <a:t>security policy</a:t>
            </a:r>
          </a:p>
        </p:txBody>
      </p:sp>
      <p:sp>
        <p:nvSpPr>
          <p:cNvPr id="22" name="TextBox 21"/>
          <p:cNvSpPr txBox="1"/>
          <p:nvPr/>
        </p:nvSpPr>
        <p:spPr>
          <a:xfrm>
            <a:off x="6369940" y="2590800"/>
            <a:ext cx="2393060" cy="769441"/>
          </a:xfrm>
          <a:prstGeom prst="rect">
            <a:avLst/>
          </a:prstGeom>
          <a:noFill/>
        </p:spPr>
        <p:txBody>
          <a:bodyPr wrap="square" rtlCol="0">
            <a:spAutoFit/>
          </a:bodyPr>
          <a:lstStyle/>
          <a:p>
            <a:r>
              <a:rPr lang="en-US" sz="1100" dirty="0" smtClean="0">
                <a:solidFill>
                  <a:schemeClr val="tx1"/>
                </a:solidFill>
              </a:rPr>
              <a:t>Intel </a:t>
            </a:r>
            <a:r>
              <a:rPr lang="en-US" sz="1100" dirty="0">
                <a:solidFill>
                  <a:schemeClr val="tx1"/>
                </a:solidFill>
              </a:rPr>
              <a:t>AES-NI delivers built-in</a:t>
            </a:r>
          </a:p>
          <a:p>
            <a:r>
              <a:rPr lang="en-US" sz="1100" dirty="0">
                <a:solidFill>
                  <a:schemeClr val="tx1"/>
                </a:solidFill>
              </a:rPr>
              <a:t>encryption </a:t>
            </a:r>
            <a:r>
              <a:rPr lang="en-US" sz="1100" dirty="0" smtClean="0">
                <a:solidFill>
                  <a:schemeClr val="tx1"/>
                </a:solidFill>
              </a:rPr>
              <a:t>acceleration up to 10 times faster </a:t>
            </a:r>
            <a:r>
              <a:rPr lang="en-US" sz="1100" baseline="30000" dirty="0" smtClean="0">
                <a:solidFill>
                  <a:schemeClr val="tx1"/>
                </a:solidFill>
              </a:rPr>
              <a:t>9</a:t>
            </a:r>
            <a:r>
              <a:rPr lang="en-US" sz="1100" dirty="0" smtClean="0">
                <a:solidFill>
                  <a:schemeClr val="tx1"/>
                </a:solidFill>
              </a:rPr>
              <a:t> for </a:t>
            </a:r>
            <a:r>
              <a:rPr lang="en-US" sz="1100" b="1" dirty="0" smtClean="0">
                <a:solidFill>
                  <a:schemeClr val="tx1"/>
                </a:solidFill>
              </a:rPr>
              <a:t>better </a:t>
            </a:r>
            <a:r>
              <a:rPr lang="en-US" sz="1100" b="1" dirty="0">
                <a:solidFill>
                  <a:schemeClr val="tx1"/>
                </a:solidFill>
              </a:rPr>
              <a:t>data protection</a:t>
            </a:r>
          </a:p>
        </p:txBody>
      </p:sp>
      <p:pic>
        <p:nvPicPr>
          <p:cNvPr id="23" name="Picture 2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79730" y="3581400"/>
            <a:ext cx="1657835" cy="1600200"/>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720421" y="3581400"/>
            <a:ext cx="1788885" cy="1600200"/>
          </a:xfrm>
          <a:prstGeom prst="rect">
            <a:avLst/>
          </a:prstGeom>
        </p:spPr>
      </p:pic>
      <p:pic>
        <p:nvPicPr>
          <p:cNvPr id="25" name="Picture 24"/>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904225" y="3581400"/>
            <a:ext cx="1257815" cy="1600200"/>
          </a:xfrm>
          <a:prstGeom prst="rect">
            <a:avLst/>
          </a:prstGeom>
        </p:spPr>
      </p:pic>
      <p:sp>
        <p:nvSpPr>
          <p:cNvPr id="19" name="TextBox 18"/>
          <p:cNvSpPr txBox="1"/>
          <p:nvPr/>
        </p:nvSpPr>
        <p:spPr>
          <a:xfrm>
            <a:off x="353962" y="5604302"/>
            <a:ext cx="8305800" cy="415498"/>
          </a:xfrm>
          <a:prstGeom prst="rect">
            <a:avLst/>
          </a:prstGeom>
          <a:noFill/>
        </p:spPr>
        <p:txBody>
          <a:bodyPr wrap="square" rtlCol="0">
            <a:spAutoFit/>
          </a:bodyPr>
          <a:lstStyle/>
          <a:p>
            <a:pPr marL="114300" indent="-114300">
              <a:spcBef>
                <a:spcPts val="0"/>
              </a:spcBef>
              <a:buClr>
                <a:schemeClr val="bg1"/>
              </a:buClr>
              <a:buSzPct val="90000"/>
            </a:pPr>
            <a:r>
              <a:rPr lang="en-US" sz="700" dirty="0" smtClean="0">
                <a:solidFill>
                  <a:srgbClr val="909497"/>
                </a:solidFill>
              </a:rPr>
              <a:t>9	AES-NI performance source</a:t>
            </a:r>
            <a:r>
              <a:rPr lang="en-US" sz="700" dirty="0">
                <a:solidFill>
                  <a:srgbClr val="909497"/>
                </a:solidFill>
              </a:rPr>
              <a:t>: </a:t>
            </a:r>
            <a:r>
              <a:rPr lang="en-US" sz="700" dirty="0" smtClean="0">
                <a:solidFill>
                  <a:srgbClr val="909497"/>
                </a:solidFill>
              </a:rPr>
              <a:t>Testing </a:t>
            </a:r>
            <a:r>
              <a:rPr lang="en-US" sz="700" dirty="0">
                <a:solidFill>
                  <a:srgbClr val="909497"/>
                </a:solidFill>
              </a:rPr>
              <a:t>with </a:t>
            </a:r>
            <a:r>
              <a:rPr lang="en-US" sz="700" dirty="0" smtClean="0">
                <a:solidFill>
                  <a:srgbClr val="909497"/>
                </a:solidFill>
              </a:rPr>
              <a:t>Oracle* </a:t>
            </a:r>
            <a:r>
              <a:rPr lang="en-US" sz="700" dirty="0">
                <a:solidFill>
                  <a:srgbClr val="909497"/>
                </a:solidFill>
              </a:rPr>
              <a:t>Database Enterprise Edition 11.2.0.2 with Transparent Data Encryption (TDE) AES-256 shows as much as a 10x speedup when inserting one million rows 30 times into an empty table on the </a:t>
            </a:r>
            <a:r>
              <a:rPr lang="en-US" sz="700" dirty="0" smtClean="0">
                <a:solidFill>
                  <a:srgbClr val="909497"/>
                </a:solidFill>
              </a:rPr>
              <a:t>Intel Xeon</a:t>
            </a:r>
            <a:r>
              <a:rPr lang="en-US" sz="700" baseline="30000" dirty="0" smtClean="0">
                <a:solidFill>
                  <a:srgbClr val="909497"/>
                </a:solidFill>
              </a:rPr>
              <a:t>®</a:t>
            </a:r>
            <a:r>
              <a:rPr lang="en-US" sz="700" dirty="0" smtClean="0">
                <a:solidFill>
                  <a:srgbClr val="909497"/>
                </a:solidFill>
              </a:rPr>
              <a:t> </a:t>
            </a:r>
            <a:r>
              <a:rPr lang="en-US" sz="700" dirty="0">
                <a:solidFill>
                  <a:srgbClr val="909497"/>
                </a:solidFill>
              </a:rPr>
              <a:t>processor X5680 (3.33 GHz, 36 MB RAM) using Intel IPP routines, compared to the </a:t>
            </a:r>
            <a:r>
              <a:rPr lang="en-US" sz="700" dirty="0" smtClean="0">
                <a:solidFill>
                  <a:srgbClr val="909497"/>
                </a:solidFill>
              </a:rPr>
              <a:t>Intel Xeon </a:t>
            </a:r>
            <a:r>
              <a:rPr lang="en-US" sz="700" dirty="0">
                <a:solidFill>
                  <a:srgbClr val="909497"/>
                </a:solidFill>
              </a:rPr>
              <a:t>processor X5560 (2.93 GHz, 36 MB RAM) without Intel IPP.</a:t>
            </a:r>
          </a:p>
        </p:txBody>
      </p:sp>
    </p:spTree>
    <p:extLst>
      <p:ext uri="{BB962C8B-B14F-4D97-AF65-F5344CB8AC3E}">
        <p14:creationId xmlns:p14="http://schemas.microsoft.com/office/powerpoint/2010/main" xmlns="" val="42774484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Next-Generation </a:t>
            </a:r>
            <a:r>
              <a:rPr lang="en-US" dirty="0"/>
              <a:t>Data Center</a:t>
            </a:r>
            <a:br>
              <a:rPr lang="en-US" dirty="0"/>
            </a:br>
            <a:r>
              <a:rPr lang="en-US" sz="2600" dirty="0" smtClean="0">
                <a:solidFill>
                  <a:schemeClr val="tx1"/>
                </a:solidFill>
              </a:rPr>
              <a:t>Optimized Power</a:t>
            </a:r>
            <a:endParaRPr lang="en-US" dirty="0"/>
          </a:p>
        </p:txBody>
      </p:sp>
      <p:sp>
        <p:nvSpPr>
          <p:cNvPr id="3" name="Content Placeholder 2"/>
          <p:cNvSpPr>
            <a:spLocks noGrp="1"/>
          </p:cNvSpPr>
          <p:nvPr>
            <p:ph idx="1"/>
          </p:nvPr>
        </p:nvSpPr>
        <p:spPr>
          <a:xfrm>
            <a:off x="353962" y="1327665"/>
            <a:ext cx="8436076" cy="805935"/>
          </a:xfrm>
        </p:spPr>
        <p:txBody>
          <a:bodyPr/>
          <a:lstStyle/>
          <a:p>
            <a:r>
              <a:rPr lang="en-US" dirty="0"/>
              <a:t>Power and efficiency management—</a:t>
            </a:r>
          </a:p>
          <a:p>
            <a:r>
              <a:rPr lang="en-US" dirty="0"/>
              <a:t>at the server, rack, </a:t>
            </a:r>
            <a:r>
              <a:rPr lang="en-US" dirty="0" smtClean="0"/>
              <a:t>zone, </a:t>
            </a:r>
            <a:r>
              <a:rPr lang="en-US" dirty="0"/>
              <a:t>and data center levels</a:t>
            </a:r>
          </a:p>
        </p:txBody>
      </p:sp>
      <p:sp>
        <p:nvSpPr>
          <p:cNvPr id="4" name="Slide Number Placeholder 3"/>
          <p:cNvSpPr>
            <a:spLocks noGrp="1"/>
          </p:cNvSpPr>
          <p:nvPr>
            <p:ph type="sldNum" sz="quarter" idx="12"/>
          </p:nvPr>
        </p:nvSpPr>
        <p:spPr/>
        <p:txBody>
          <a:bodyPr/>
          <a:lstStyle/>
          <a:p>
            <a:r>
              <a:rPr lang="en-US" dirty="0" smtClean="0"/>
              <a:t>10</a:t>
            </a:r>
            <a:endParaRPr lang="en-US" dirty="0"/>
          </a:p>
        </p:txBody>
      </p:sp>
      <p:sp>
        <p:nvSpPr>
          <p:cNvPr id="5" name="Rectangle 4"/>
          <p:cNvSpPr/>
          <p:nvPr/>
        </p:nvSpPr>
        <p:spPr bwMode="auto">
          <a:xfrm>
            <a:off x="466725" y="2409823"/>
            <a:ext cx="4023360" cy="1600200"/>
          </a:xfrm>
          <a:prstGeom prst="rect">
            <a:avLst/>
          </a:prstGeom>
          <a:gradFill>
            <a:gsLst>
              <a:gs pos="0">
                <a:srgbClr val="0071C5"/>
              </a:gs>
              <a:gs pos="50000">
                <a:schemeClr val="accent2">
                  <a:shade val="67500"/>
                  <a:satMod val="115000"/>
                </a:schemeClr>
              </a:gs>
              <a:gs pos="100000">
                <a:srgbClr val="00AEEF"/>
              </a:gs>
            </a:gsLst>
            <a:lin ang="10800000" scaled="1"/>
          </a:gra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endParaRPr>
          </a:p>
        </p:txBody>
      </p:sp>
      <p:sp>
        <p:nvSpPr>
          <p:cNvPr id="6" name="TextBox 5"/>
          <p:cNvSpPr txBox="1"/>
          <p:nvPr/>
        </p:nvSpPr>
        <p:spPr>
          <a:xfrm>
            <a:off x="609600" y="2648231"/>
            <a:ext cx="2667000" cy="1123384"/>
          </a:xfrm>
          <a:prstGeom prst="rect">
            <a:avLst/>
          </a:prstGeom>
          <a:noFill/>
        </p:spPr>
        <p:txBody>
          <a:bodyPr wrap="square" rtlCol="0" anchor="ctr">
            <a:spAutoFit/>
          </a:bodyPr>
          <a:lstStyle/>
          <a:p>
            <a:pPr>
              <a:spcAft>
                <a:spcPts val="600"/>
              </a:spcAft>
            </a:pPr>
            <a:r>
              <a:rPr lang="en-US" sz="2000" dirty="0">
                <a:solidFill>
                  <a:schemeClr val="bg1"/>
                </a:solidFill>
              </a:rPr>
              <a:t>Monitor</a:t>
            </a:r>
          </a:p>
          <a:p>
            <a:r>
              <a:rPr lang="en-US" sz="1400" dirty="0">
                <a:solidFill>
                  <a:schemeClr val="bg1"/>
                </a:solidFill>
              </a:rPr>
              <a:t>Track actual power usage</a:t>
            </a:r>
          </a:p>
          <a:p>
            <a:r>
              <a:rPr lang="en-US" sz="1400" dirty="0">
                <a:solidFill>
                  <a:schemeClr val="bg1"/>
                </a:solidFill>
              </a:rPr>
              <a:t>directly from the </a:t>
            </a:r>
            <a:r>
              <a:rPr lang="en-US" sz="1400" dirty="0" smtClean="0">
                <a:solidFill>
                  <a:schemeClr val="bg1"/>
                </a:solidFill>
              </a:rPr>
              <a:t>server</a:t>
            </a:r>
          </a:p>
          <a:p>
            <a:endParaRPr lang="en-US" sz="1400" dirty="0">
              <a:solidFill>
                <a:schemeClr val="bg1"/>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586162" y="2912743"/>
            <a:ext cx="594360" cy="594360"/>
          </a:xfrm>
          <a:prstGeom prst="rect">
            <a:avLst/>
          </a:prstGeom>
        </p:spPr>
      </p:pic>
      <p:sp>
        <p:nvSpPr>
          <p:cNvPr id="10" name="Rectangle 9"/>
          <p:cNvSpPr/>
          <p:nvPr/>
        </p:nvSpPr>
        <p:spPr bwMode="auto">
          <a:xfrm>
            <a:off x="4724400" y="2409823"/>
            <a:ext cx="4023360" cy="1600200"/>
          </a:xfrm>
          <a:prstGeom prst="rect">
            <a:avLst/>
          </a:prstGeom>
          <a:gradFill>
            <a:gsLst>
              <a:gs pos="0">
                <a:srgbClr val="0071C5"/>
              </a:gs>
              <a:gs pos="50000">
                <a:schemeClr val="accent2">
                  <a:shade val="67500"/>
                  <a:satMod val="115000"/>
                </a:schemeClr>
              </a:gs>
              <a:gs pos="100000">
                <a:srgbClr val="00AEEF"/>
              </a:gs>
            </a:gsLst>
            <a:lin ang="10800000" scaled="1"/>
          </a:gra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endParaRPr>
          </a:p>
        </p:txBody>
      </p:sp>
      <p:sp>
        <p:nvSpPr>
          <p:cNvPr id="11" name="TextBox 10"/>
          <p:cNvSpPr txBox="1"/>
          <p:nvPr/>
        </p:nvSpPr>
        <p:spPr>
          <a:xfrm>
            <a:off x="4867275" y="2648231"/>
            <a:ext cx="2667000" cy="1123384"/>
          </a:xfrm>
          <a:prstGeom prst="rect">
            <a:avLst/>
          </a:prstGeom>
          <a:noFill/>
        </p:spPr>
        <p:txBody>
          <a:bodyPr wrap="square" rtlCol="0" anchor="ctr">
            <a:spAutoFit/>
          </a:bodyPr>
          <a:lstStyle/>
          <a:p>
            <a:pPr>
              <a:spcAft>
                <a:spcPts val="600"/>
              </a:spcAft>
            </a:pPr>
            <a:r>
              <a:rPr lang="en-US" sz="2000" dirty="0" smtClean="0">
                <a:solidFill>
                  <a:schemeClr val="bg1"/>
                </a:solidFill>
              </a:rPr>
              <a:t>Limit</a:t>
            </a:r>
            <a:endParaRPr lang="en-US" sz="2000" dirty="0">
              <a:solidFill>
                <a:schemeClr val="bg1"/>
              </a:solidFill>
            </a:endParaRPr>
          </a:p>
          <a:p>
            <a:r>
              <a:rPr lang="en-US" sz="1400" dirty="0">
                <a:solidFill>
                  <a:schemeClr val="bg1"/>
                </a:solidFill>
              </a:rPr>
              <a:t>Restrict maximum node</a:t>
            </a:r>
          </a:p>
          <a:p>
            <a:r>
              <a:rPr lang="en-US" sz="1400" dirty="0">
                <a:solidFill>
                  <a:schemeClr val="bg1"/>
                </a:solidFill>
              </a:rPr>
              <a:t>power to increase rack</a:t>
            </a:r>
          </a:p>
          <a:p>
            <a:r>
              <a:rPr lang="en-US" sz="1400" dirty="0">
                <a:solidFill>
                  <a:schemeClr val="bg1"/>
                </a:solidFill>
              </a:rPr>
              <a:t>density with confidence</a:t>
            </a:r>
          </a:p>
        </p:txBody>
      </p:sp>
      <p:pic>
        <p:nvPicPr>
          <p:cNvPr id="12" name="Picture 11"/>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888986" y="2867023"/>
            <a:ext cx="504063" cy="685800"/>
          </a:xfrm>
          <a:prstGeom prst="rect">
            <a:avLst/>
          </a:prstGeom>
        </p:spPr>
      </p:pic>
      <p:grpSp>
        <p:nvGrpSpPr>
          <p:cNvPr id="22" name="Group 21"/>
          <p:cNvGrpSpPr/>
          <p:nvPr/>
        </p:nvGrpSpPr>
        <p:grpSpPr>
          <a:xfrm>
            <a:off x="466725" y="4244338"/>
            <a:ext cx="4023360" cy="1600200"/>
            <a:chOff x="466725" y="4343400"/>
            <a:chExt cx="4023360" cy="1600200"/>
          </a:xfrm>
        </p:grpSpPr>
        <p:sp>
          <p:nvSpPr>
            <p:cNvPr id="13" name="Rectangle 12"/>
            <p:cNvSpPr/>
            <p:nvPr/>
          </p:nvSpPr>
          <p:spPr bwMode="auto">
            <a:xfrm>
              <a:off x="466725" y="4343400"/>
              <a:ext cx="4023360" cy="1600200"/>
            </a:xfrm>
            <a:prstGeom prst="rect">
              <a:avLst/>
            </a:prstGeom>
            <a:gradFill>
              <a:gsLst>
                <a:gs pos="0">
                  <a:srgbClr val="0071C5"/>
                </a:gs>
                <a:gs pos="50000">
                  <a:schemeClr val="accent2">
                    <a:shade val="67500"/>
                    <a:satMod val="115000"/>
                  </a:schemeClr>
                </a:gs>
                <a:gs pos="100000">
                  <a:srgbClr val="00AEEF"/>
                </a:gs>
              </a:gsLst>
              <a:lin ang="10800000" scaled="1"/>
            </a:gra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endParaRPr>
            </a:p>
          </p:txBody>
        </p:sp>
        <p:sp>
          <p:nvSpPr>
            <p:cNvPr id="14" name="TextBox 13"/>
            <p:cNvSpPr txBox="1"/>
            <p:nvPr/>
          </p:nvSpPr>
          <p:spPr>
            <a:xfrm>
              <a:off x="609600" y="4581808"/>
              <a:ext cx="2667000" cy="1123384"/>
            </a:xfrm>
            <a:prstGeom prst="rect">
              <a:avLst/>
            </a:prstGeom>
            <a:noFill/>
          </p:spPr>
          <p:txBody>
            <a:bodyPr wrap="square" rtlCol="0" anchor="ctr">
              <a:spAutoFit/>
            </a:bodyPr>
            <a:lstStyle/>
            <a:p>
              <a:pPr>
                <a:spcAft>
                  <a:spcPts val="600"/>
                </a:spcAft>
              </a:pPr>
              <a:r>
                <a:rPr lang="en-US" sz="2000" dirty="0" smtClean="0">
                  <a:solidFill>
                    <a:schemeClr val="bg1"/>
                  </a:solidFill>
                </a:rPr>
                <a:t>Optimize</a:t>
              </a:r>
              <a:endParaRPr lang="en-US" sz="2000" dirty="0">
                <a:solidFill>
                  <a:schemeClr val="bg1"/>
                </a:solidFill>
              </a:endParaRPr>
            </a:p>
            <a:p>
              <a:r>
                <a:rPr lang="en-US" sz="1400" dirty="0">
                  <a:solidFill>
                    <a:schemeClr val="bg1"/>
                  </a:solidFill>
                </a:rPr>
                <a:t>Use data and power </a:t>
              </a:r>
              <a:r>
                <a:rPr lang="en-US" sz="1400" dirty="0" smtClean="0">
                  <a:solidFill>
                    <a:schemeClr val="bg1"/>
                  </a:solidFill>
                </a:rPr>
                <a:t>limiting to </a:t>
              </a:r>
              <a:r>
                <a:rPr lang="en-US" sz="1400" dirty="0">
                  <a:solidFill>
                    <a:schemeClr val="bg1"/>
                  </a:solidFill>
                </a:rPr>
                <a:t>place workloads </a:t>
              </a:r>
              <a:r>
                <a:rPr lang="en-US" sz="1400" dirty="0" smtClean="0">
                  <a:solidFill>
                    <a:schemeClr val="bg1"/>
                  </a:solidFill>
                </a:rPr>
                <a:t>for maximum </a:t>
              </a:r>
              <a:r>
                <a:rPr lang="en-US" sz="1400" dirty="0">
                  <a:solidFill>
                    <a:schemeClr val="bg1"/>
                  </a:solidFill>
                </a:rPr>
                <a:t>efficiency</a:t>
              </a:r>
            </a:p>
          </p:txBody>
        </p:sp>
        <p:pic>
          <p:nvPicPr>
            <p:cNvPr id="15" name="Picture 14"/>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606810" y="4800600"/>
              <a:ext cx="553064" cy="685800"/>
            </a:xfrm>
            <a:prstGeom prst="rect">
              <a:avLst/>
            </a:prstGeom>
          </p:spPr>
        </p:pic>
      </p:grpSp>
      <p:sp>
        <p:nvSpPr>
          <p:cNvPr id="16" name="Rectangle 15"/>
          <p:cNvSpPr/>
          <p:nvPr/>
        </p:nvSpPr>
        <p:spPr bwMode="auto">
          <a:xfrm>
            <a:off x="4724400" y="4244338"/>
            <a:ext cx="4023360" cy="1600200"/>
          </a:xfrm>
          <a:prstGeom prst="rect">
            <a:avLst/>
          </a:prstGeom>
          <a:gradFill>
            <a:gsLst>
              <a:gs pos="0">
                <a:srgbClr val="0071C5"/>
              </a:gs>
              <a:gs pos="50000">
                <a:schemeClr val="accent2">
                  <a:shade val="67500"/>
                  <a:satMod val="115000"/>
                </a:schemeClr>
              </a:gs>
              <a:gs pos="100000">
                <a:srgbClr val="00AEEF"/>
              </a:gs>
            </a:gsLst>
            <a:lin ang="10800000" scaled="1"/>
          </a:gra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endParaRPr>
          </a:p>
        </p:txBody>
      </p:sp>
      <p:sp>
        <p:nvSpPr>
          <p:cNvPr id="17" name="TextBox 16"/>
          <p:cNvSpPr txBox="1"/>
          <p:nvPr/>
        </p:nvSpPr>
        <p:spPr>
          <a:xfrm>
            <a:off x="4867275" y="4482746"/>
            <a:ext cx="2667000" cy="1123384"/>
          </a:xfrm>
          <a:prstGeom prst="rect">
            <a:avLst/>
          </a:prstGeom>
          <a:noFill/>
        </p:spPr>
        <p:txBody>
          <a:bodyPr wrap="square" rtlCol="0" anchor="ctr">
            <a:spAutoFit/>
          </a:bodyPr>
          <a:lstStyle/>
          <a:p>
            <a:pPr>
              <a:spcAft>
                <a:spcPts val="600"/>
              </a:spcAft>
            </a:pPr>
            <a:r>
              <a:rPr lang="en-US" sz="2000" dirty="0" smtClean="0">
                <a:solidFill>
                  <a:schemeClr val="bg1"/>
                </a:solidFill>
              </a:rPr>
              <a:t>Survive</a:t>
            </a:r>
            <a:endParaRPr lang="en-US" sz="2000" dirty="0">
              <a:solidFill>
                <a:schemeClr val="bg1"/>
              </a:solidFill>
            </a:endParaRPr>
          </a:p>
          <a:p>
            <a:r>
              <a:rPr lang="en-US" sz="1400" dirty="0">
                <a:solidFill>
                  <a:schemeClr val="bg1"/>
                </a:solidFill>
              </a:rPr>
              <a:t>Automatically reduce</a:t>
            </a:r>
          </a:p>
          <a:p>
            <a:r>
              <a:rPr lang="en-US" sz="1400" dirty="0">
                <a:solidFill>
                  <a:schemeClr val="bg1"/>
                </a:solidFill>
              </a:rPr>
              <a:t>power to extend operations</a:t>
            </a:r>
          </a:p>
          <a:p>
            <a:r>
              <a:rPr lang="en-US" sz="1400" dirty="0">
                <a:solidFill>
                  <a:schemeClr val="bg1"/>
                </a:solidFill>
              </a:rPr>
              <a:t>during power events</a:t>
            </a:r>
          </a:p>
        </p:txBody>
      </p:sp>
      <p:pic>
        <p:nvPicPr>
          <p:cNvPr id="18" name="Picture 17"/>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7888986" y="4739640"/>
            <a:ext cx="594360" cy="594360"/>
          </a:xfrm>
          <a:prstGeom prst="rect">
            <a:avLst/>
          </a:prstGeom>
        </p:spPr>
      </p:pic>
    </p:spTree>
    <p:extLst>
      <p:ext uri="{BB962C8B-B14F-4D97-AF65-F5344CB8AC3E}">
        <p14:creationId xmlns:p14="http://schemas.microsoft.com/office/powerpoint/2010/main" xmlns="" val="15243859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962" y="304700"/>
            <a:ext cx="6427838" cy="1022965"/>
          </a:xfrm>
        </p:spPr>
        <p:txBody>
          <a:bodyPr>
            <a:normAutofit fontScale="90000"/>
          </a:bodyPr>
          <a:lstStyle/>
          <a:p>
            <a:r>
              <a:rPr lang="en-US" dirty="0" smtClean="0"/>
              <a:t>Next-Generation </a:t>
            </a:r>
            <a:r>
              <a:rPr lang="en-US" dirty="0"/>
              <a:t>Data </a:t>
            </a:r>
            <a:r>
              <a:rPr lang="en-US" dirty="0" smtClean="0"/>
              <a:t>Center</a:t>
            </a:r>
            <a:br>
              <a:rPr lang="en-US" dirty="0" smtClean="0"/>
            </a:br>
            <a:r>
              <a:rPr lang="en-US" sz="2600" dirty="0" smtClean="0">
                <a:solidFill>
                  <a:schemeClr val="tx1"/>
                </a:solidFill>
              </a:rPr>
              <a:t>Reduced Total Cost of Ownership</a:t>
            </a:r>
            <a:r>
              <a:rPr lang="en-US" dirty="0"/>
              <a:t/>
            </a:r>
            <a:br>
              <a:rPr lang="en-US" dirty="0"/>
            </a:br>
            <a:endParaRPr lang="en-US" dirty="0"/>
          </a:p>
        </p:txBody>
      </p:sp>
      <p:sp>
        <p:nvSpPr>
          <p:cNvPr id="3" name="Content Placeholder 2"/>
          <p:cNvSpPr>
            <a:spLocks noGrp="1"/>
          </p:cNvSpPr>
          <p:nvPr>
            <p:ph idx="1"/>
          </p:nvPr>
        </p:nvSpPr>
        <p:spPr>
          <a:xfrm>
            <a:off x="353962" y="1327665"/>
            <a:ext cx="8436076" cy="501135"/>
          </a:xfrm>
        </p:spPr>
        <p:txBody>
          <a:bodyPr/>
          <a:lstStyle/>
          <a:p>
            <a:r>
              <a:rPr lang="en-US" dirty="0"/>
              <a:t>Simplified network </a:t>
            </a:r>
            <a:r>
              <a:rPr lang="en-US" dirty="0" smtClean="0"/>
              <a:t>infrastructure</a:t>
            </a:r>
            <a:endParaRPr lang="en-US" dirty="0"/>
          </a:p>
        </p:txBody>
      </p:sp>
      <p:sp>
        <p:nvSpPr>
          <p:cNvPr id="4" name="Slide Number Placeholder 3"/>
          <p:cNvSpPr>
            <a:spLocks noGrp="1"/>
          </p:cNvSpPr>
          <p:nvPr>
            <p:ph type="sldNum" sz="quarter" idx="12"/>
          </p:nvPr>
        </p:nvSpPr>
        <p:spPr/>
        <p:txBody>
          <a:bodyPr/>
          <a:lstStyle/>
          <a:p>
            <a:r>
              <a:rPr lang="en-US" dirty="0" smtClean="0"/>
              <a:t>11</a:t>
            </a:r>
            <a:endParaRPr lang="en-US" dirty="0"/>
          </a:p>
        </p:txBody>
      </p:sp>
      <p:sp>
        <p:nvSpPr>
          <p:cNvPr id="5" name="Rectangle 4"/>
          <p:cNvSpPr/>
          <p:nvPr/>
        </p:nvSpPr>
        <p:spPr bwMode="auto">
          <a:xfrm>
            <a:off x="466724" y="1952625"/>
            <a:ext cx="8323313" cy="457200"/>
          </a:xfrm>
          <a:prstGeom prst="rect">
            <a:avLst/>
          </a:prstGeom>
          <a:solidFill>
            <a:srgbClr val="909497"/>
          </a:soli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endParaRPr>
          </a:p>
        </p:txBody>
      </p:sp>
      <p:sp>
        <p:nvSpPr>
          <p:cNvPr id="7" name="TextBox 6"/>
          <p:cNvSpPr txBox="1"/>
          <p:nvPr/>
        </p:nvSpPr>
        <p:spPr>
          <a:xfrm>
            <a:off x="533400" y="2027338"/>
            <a:ext cx="3819525" cy="307777"/>
          </a:xfrm>
          <a:prstGeom prst="rect">
            <a:avLst/>
          </a:prstGeom>
          <a:noFill/>
        </p:spPr>
        <p:txBody>
          <a:bodyPr wrap="square" rtlCol="0" anchor="ctr">
            <a:spAutoFit/>
          </a:bodyPr>
          <a:lstStyle/>
          <a:p>
            <a:r>
              <a:rPr lang="en-US" sz="1400" dirty="0">
                <a:solidFill>
                  <a:schemeClr val="bg1"/>
                </a:solidFill>
              </a:rPr>
              <a:t>Technical </a:t>
            </a:r>
            <a:r>
              <a:rPr lang="en-US" sz="1400" dirty="0" smtClean="0">
                <a:solidFill>
                  <a:schemeClr val="bg1"/>
                </a:solidFill>
              </a:rPr>
              <a:t>advancements </a:t>
            </a:r>
            <a:r>
              <a:rPr lang="en-US" sz="1400" dirty="0">
                <a:solidFill>
                  <a:schemeClr val="bg1"/>
                </a:solidFill>
              </a:rPr>
              <a:t>since 2007</a:t>
            </a:r>
          </a:p>
        </p:txBody>
      </p:sp>
      <p:sp>
        <p:nvSpPr>
          <p:cNvPr id="18" name="TextBox 17"/>
          <p:cNvSpPr txBox="1"/>
          <p:nvPr/>
        </p:nvSpPr>
        <p:spPr>
          <a:xfrm>
            <a:off x="533400" y="2667000"/>
            <a:ext cx="3573195" cy="3208571"/>
          </a:xfrm>
          <a:prstGeom prst="rect">
            <a:avLst/>
          </a:prstGeom>
          <a:noFill/>
        </p:spPr>
        <p:txBody>
          <a:bodyPr wrap="square" rtlCol="0">
            <a:spAutoFit/>
          </a:bodyPr>
          <a:lstStyle/>
          <a:p>
            <a:pPr>
              <a:lnSpc>
                <a:spcPts val="1500"/>
              </a:lnSpc>
            </a:pPr>
            <a:r>
              <a:rPr lang="en-US" sz="1200" b="1" dirty="0"/>
              <a:t>Intel</a:t>
            </a:r>
            <a:r>
              <a:rPr lang="en-US" sz="1200" b="1" baseline="30000" dirty="0"/>
              <a:t>®</a:t>
            </a:r>
            <a:r>
              <a:rPr lang="en-US" sz="1200" b="1" dirty="0"/>
              <a:t> Turbo Boost Technology 2.0</a:t>
            </a:r>
          </a:p>
          <a:p>
            <a:pPr>
              <a:lnSpc>
                <a:spcPts val="1500"/>
              </a:lnSpc>
              <a:spcAft>
                <a:spcPts val="800"/>
              </a:spcAft>
            </a:pPr>
            <a:r>
              <a:rPr lang="en-US" sz="1200" dirty="0">
                <a:solidFill>
                  <a:srgbClr val="909497"/>
                </a:solidFill>
              </a:rPr>
              <a:t>Reduces hard workload </a:t>
            </a:r>
            <a:r>
              <a:rPr lang="en-US" sz="1200" dirty="0" smtClean="0">
                <a:solidFill>
                  <a:srgbClr val="909497"/>
                </a:solidFill>
              </a:rPr>
              <a:t>spikes </a:t>
            </a:r>
            <a:br>
              <a:rPr lang="en-US" sz="1200" dirty="0" smtClean="0">
                <a:solidFill>
                  <a:srgbClr val="909497"/>
                </a:solidFill>
              </a:rPr>
            </a:br>
            <a:r>
              <a:rPr lang="en-US" sz="1200" dirty="0" smtClean="0">
                <a:solidFill>
                  <a:srgbClr val="909497"/>
                </a:solidFill>
              </a:rPr>
              <a:t>with </a:t>
            </a:r>
            <a:r>
              <a:rPr lang="en-US" sz="1200" dirty="0">
                <a:solidFill>
                  <a:srgbClr val="909497"/>
                </a:solidFill>
              </a:rPr>
              <a:t>higher frequencies</a:t>
            </a:r>
          </a:p>
          <a:p>
            <a:pPr>
              <a:lnSpc>
                <a:spcPts val="1500"/>
              </a:lnSpc>
            </a:pPr>
            <a:r>
              <a:rPr lang="en-US" sz="1200" b="1" dirty="0" smtClean="0"/>
              <a:t>Intel </a:t>
            </a:r>
            <a:r>
              <a:rPr lang="en-US" sz="1200" b="1" dirty="0"/>
              <a:t>AES-NI</a:t>
            </a:r>
          </a:p>
          <a:p>
            <a:pPr>
              <a:lnSpc>
                <a:spcPts val="1500"/>
              </a:lnSpc>
              <a:spcAft>
                <a:spcPts val="800"/>
              </a:spcAft>
            </a:pPr>
            <a:r>
              <a:rPr lang="en-US" sz="1200" dirty="0">
                <a:solidFill>
                  <a:srgbClr val="909497"/>
                </a:solidFill>
              </a:rPr>
              <a:t>Accelerates </a:t>
            </a:r>
            <a:r>
              <a:rPr lang="en-US" sz="1200" dirty="0" smtClean="0">
                <a:solidFill>
                  <a:srgbClr val="909497"/>
                </a:solidFill>
              </a:rPr>
              <a:t>encryption</a:t>
            </a:r>
          </a:p>
          <a:p>
            <a:pPr>
              <a:lnSpc>
                <a:spcPts val="1500"/>
              </a:lnSpc>
            </a:pPr>
            <a:r>
              <a:rPr lang="en-US" sz="1200" b="1" dirty="0" smtClean="0"/>
              <a:t>Intel Trusted Execution Technology</a:t>
            </a:r>
          </a:p>
          <a:p>
            <a:pPr>
              <a:lnSpc>
                <a:spcPts val="1500"/>
              </a:lnSpc>
              <a:spcAft>
                <a:spcPts val="800"/>
              </a:spcAft>
            </a:pPr>
            <a:r>
              <a:rPr lang="en-US" sz="1200" dirty="0" smtClean="0">
                <a:solidFill>
                  <a:srgbClr val="909497"/>
                </a:solidFill>
              </a:rPr>
              <a:t>Defends </a:t>
            </a:r>
            <a:r>
              <a:rPr lang="en-US" sz="1200" dirty="0">
                <a:solidFill>
                  <a:srgbClr val="909497"/>
                </a:solidFill>
              </a:rPr>
              <a:t>against attacks during launch</a:t>
            </a:r>
          </a:p>
          <a:p>
            <a:pPr>
              <a:lnSpc>
                <a:spcPts val="1500"/>
              </a:lnSpc>
            </a:pPr>
            <a:r>
              <a:rPr lang="en-US" sz="1200" b="1" dirty="0" smtClean="0"/>
              <a:t>Intel </a:t>
            </a:r>
            <a:r>
              <a:rPr lang="en-US" sz="1200" b="1" dirty="0"/>
              <a:t>Advanced Vector Extensions</a:t>
            </a:r>
          </a:p>
          <a:p>
            <a:pPr>
              <a:lnSpc>
                <a:spcPts val="1500"/>
              </a:lnSpc>
              <a:spcAft>
                <a:spcPts val="800"/>
              </a:spcAft>
            </a:pPr>
            <a:r>
              <a:rPr lang="en-US" sz="1200" dirty="0">
                <a:solidFill>
                  <a:srgbClr val="909497"/>
                </a:solidFill>
              </a:rPr>
              <a:t>Increases FLOPS per </a:t>
            </a:r>
            <a:r>
              <a:rPr lang="en-US" sz="1200" dirty="0" smtClean="0">
                <a:solidFill>
                  <a:srgbClr val="909497"/>
                </a:solidFill>
              </a:rPr>
              <a:t>clock</a:t>
            </a:r>
          </a:p>
          <a:p>
            <a:pPr>
              <a:lnSpc>
                <a:spcPts val="1500"/>
              </a:lnSpc>
              <a:spcAft>
                <a:spcPts val="800"/>
              </a:spcAft>
            </a:pPr>
            <a:r>
              <a:rPr lang="en-US" sz="1200" b="1" dirty="0" smtClean="0"/>
              <a:t>Intel </a:t>
            </a:r>
            <a:r>
              <a:rPr lang="en-US" sz="1200" b="1" dirty="0"/>
              <a:t>Integrated </a:t>
            </a:r>
            <a:r>
              <a:rPr lang="en-US" sz="1200" b="1" dirty="0" smtClean="0"/>
              <a:t>I/O</a:t>
            </a:r>
            <a:br>
              <a:rPr lang="en-US" sz="1200" b="1" dirty="0" smtClean="0"/>
            </a:br>
            <a:r>
              <a:rPr lang="en-US" sz="1200" dirty="0" smtClean="0">
                <a:solidFill>
                  <a:srgbClr val="909497"/>
                </a:solidFill>
              </a:rPr>
              <a:t>Reduces </a:t>
            </a:r>
            <a:r>
              <a:rPr lang="en-US" sz="1200" dirty="0">
                <a:solidFill>
                  <a:srgbClr val="909497"/>
                </a:solidFill>
              </a:rPr>
              <a:t>I/O </a:t>
            </a:r>
            <a:r>
              <a:rPr lang="en-US" sz="1200" dirty="0" smtClean="0">
                <a:solidFill>
                  <a:srgbClr val="909497"/>
                </a:solidFill>
              </a:rPr>
              <a:t>latency</a:t>
            </a:r>
            <a:endParaRPr lang="en-US" sz="1200" dirty="0">
              <a:solidFill>
                <a:srgbClr val="909497"/>
              </a:solidFill>
            </a:endParaRPr>
          </a:p>
          <a:p>
            <a:pPr>
              <a:lnSpc>
                <a:spcPts val="1500"/>
              </a:lnSpc>
            </a:pPr>
            <a:r>
              <a:rPr lang="en-US" sz="1200" b="1" dirty="0" smtClean="0"/>
              <a:t>Intel Hyper-Threading</a:t>
            </a:r>
            <a:endParaRPr lang="en-US" sz="1200" b="1" dirty="0"/>
          </a:p>
          <a:p>
            <a:pPr>
              <a:lnSpc>
                <a:spcPts val="1500"/>
              </a:lnSpc>
            </a:pPr>
            <a:r>
              <a:rPr lang="en-US" sz="1200" dirty="0">
                <a:solidFill>
                  <a:srgbClr val="909497"/>
                </a:solidFill>
              </a:rPr>
              <a:t>Doubles the number of threads per core</a:t>
            </a:r>
          </a:p>
        </p:txBody>
      </p:sp>
      <p:sp>
        <p:nvSpPr>
          <p:cNvPr id="8" name="TextBox 7"/>
          <p:cNvSpPr txBox="1"/>
          <p:nvPr/>
        </p:nvSpPr>
        <p:spPr>
          <a:xfrm>
            <a:off x="4648200" y="2667000"/>
            <a:ext cx="4038600" cy="3298339"/>
          </a:xfrm>
          <a:prstGeom prst="rect">
            <a:avLst/>
          </a:prstGeom>
          <a:noFill/>
        </p:spPr>
        <p:txBody>
          <a:bodyPr wrap="square" rtlCol="0">
            <a:spAutoFit/>
          </a:bodyPr>
          <a:lstStyle/>
          <a:p>
            <a:pPr>
              <a:lnSpc>
                <a:spcPts val="1500"/>
              </a:lnSpc>
            </a:pPr>
            <a:r>
              <a:rPr lang="en-US" sz="1200" b="1" dirty="0" smtClean="0"/>
              <a:t>Intel</a:t>
            </a:r>
            <a:r>
              <a:rPr lang="en-US" sz="1200" b="1" baseline="30000" dirty="0" smtClean="0"/>
              <a:t> </a:t>
            </a:r>
            <a:r>
              <a:rPr lang="en-US" sz="1200" b="1" dirty="0" smtClean="0"/>
              <a:t> </a:t>
            </a:r>
            <a:r>
              <a:rPr lang="en-US" sz="1200" b="1" dirty="0"/>
              <a:t>Virtualization Technology</a:t>
            </a:r>
          </a:p>
          <a:p>
            <a:pPr>
              <a:lnSpc>
                <a:spcPts val="1500"/>
              </a:lnSpc>
              <a:spcAft>
                <a:spcPts val="1000"/>
              </a:spcAft>
            </a:pPr>
            <a:r>
              <a:rPr lang="en-US" sz="1200" dirty="0">
                <a:solidFill>
                  <a:srgbClr val="909497"/>
                </a:solidFill>
              </a:rPr>
              <a:t>Enhances virtualization </a:t>
            </a:r>
            <a:r>
              <a:rPr lang="en-US" sz="1200" dirty="0" smtClean="0">
                <a:solidFill>
                  <a:srgbClr val="909497"/>
                </a:solidFill>
              </a:rPr>
              <a:t>performance </a:t>
            </a:r>
            <a:br>
              <a:rPr lang="en-US" sz="1200" dirty="0" smtClean="0">
                <a:solidFill>
                  <a:srgbClr val="909497"/>
                </a:solidFill>
              </a:rPr>
            </a:br>
            <a:r>
              <a:rPr lang="en-US" sz="1200" dirty="0" smtClean="0">
                <a:solidFill>
                  <a:srgbClr val="909497"/>
                </a:solidFill>
              </a:rPr>
              <a:t>with </a:t>
            </a:r>
            <a:r>
              <a:rPr lang="en-US" sz="1200" dirty="0">
                <a:solidFill>
                  <a:srgbClr val="909497"/>
                </a:solidFill>
              </a:rPr>
              <a:t>new platform </a:t>
            </a:r>
            <a:r>
              <a:rPr lang="en-US" sz="1200" dirty="0" smtClean="0">
                <a:solidFill>
                  <a:srgbClr val="909497"/>
                </a:solidFill>
              </a:rPr>
              <a:t>capabilities</a:t>
            </a:r>
            <a:endParaRPr lang="en-US" sz="1200" dirty="0">
              <a:solidFill>
                <a:srgbClr val="909497"/>
              </a:solidFill>
            </a:endParaRPr>
          </a:p>
          <a:p>
            <a:pPr>
              <a:lnSpc>
                <a:spcPts val="1500"/>
              </a:lnSpc>
            </a:pPr>
            <a:r>
              <a:rPr lang="en-US" sz="1200" b="1" dirty="0" smtClean="0"/>
              <a:t>Intel </a:t>
            </a:r>
            <a:r>
              <a:rPr lang="en-US" sz="1200" b="1" dirty="0"/>
              <a:t>Node Manager 2.0</a:t>
            </a:r>
          </a:p>
          <a:p>
            <a:pPr>
              <a:lnSpc>
                <a:spcPts val="1500"/>
              </a:lnSpc>
              <a:spcAft>
                <a:spcPts val="1000"/>
              </a:spcAft>
            </a:pPr>
            <a:r>
              <a:rPr lang="en-US" sz="1200" dirty="0">
                <a:solidFill>
                  <a:srgbClr val="909497"/>
                </a:solidFill>
              </a:rPr>
              <a:t>Maximizes operating efficiency </a:t>
            </a:r>
            <a:r>
              <a:rPr lang="en-US" sz="1200" dirty="0" smtClean="0">
                <a:solidFill>
                  <a:srgbClr val="909497"/>
                </a:solidFill>
              </a:rPr>
              <a:t>with</a:t>
            </a:r>
            <a:br>
              <a:rPr lang="en-US" sz="1200" dirty="0" smtClean="0">
                <a:solidFill>
                  <a:srgbClr val="909497"/>
                </a:solidFill>
              </a:rPr>
            </a:br>
            <a:r>
              <a:rPr lang="en-US" sz="1200" dirty="0" smtClean="0">
                <a:solidFill>
                  <a:srgbClr val="909497"/>
                </a:solidFill>
              </a:rPr>
              <a:t>power </a:t>
            </a:r>
            <a:r>
              <a:rPr lang="en-US" sz="1200" dirty="0">
                <a:solidFill>
                  <a:srgbClr val="909497"/>
                </a:solidFill>
              </a:rPr>
              <a:t>monitoring </a:t>
            </a:r>
            <a:r>
              <a:rPr lang="en-US" sz="1200" dirty="0" smtClean="0">
                <a:solidFill>
                  <a:srgbClr val="909497"/>
                </a:solidFill>
              </a:rPr>
              <a:t>and </a:t>
            </a:r>
            <a:r>
              <a:rPr lang="en-US" sz="1200" dirty="0">
                <a:solidFill>
                  <a:srgbClr val="909497"/>
                </a:solidFill>
              </a:rPr>
              <a:t>limiting</a:t>
            </a:r>
          </a:p>
          <a:p>
            <a:pPr>
              <a:lnSpc>
                <a:spcPts val="1500"/>
              </a:lnSpc>
            </a:pPr>
            <a:r>
              <a:rPr lang="en-US" sz="1200" b="1" dirty="0" smtClean="0"/>
              <a:t>Intel </a:t>
            </a:r>
            <a:r>
              <a:rPr lang="en-US" sz="1200" b="1" dirty="0"/>
              <a:t>Data Center Manager</a:t>
            </a:r>
          </a:p>
          <a:p>
            <a:pPr>
              <a:lnSpc>
                <a:spcPts val="1500"/>
              </a:lnSpc>
              <a:spcAft>
                <a:spcPts val="1000"/>
              </a:spcAft>
            </a:pPr>
            <a:r>
              <a:rPr lang="en-US" sz="1200" dirty="0">
                <a:solidFill>
                  <a:srgbClr val="909497"/>
                </a:solidFill>
              </a:rPr>
              <a:t>Provides data to enable </a:t>
            </a:r>
            <a:r>
              <a:rPr lang="en-US" sz="1200" dirty="0" smtClean="0">
                <a:solidFill>
                  <a:srgbClr val="909497"/>
                </a:solidFill>
              </a:rPr>
              <a:t>improved</a:t>
            </a:r>
            <a:br>
              <a:rPr lang="en-US" sz="1200" dirty="0" smtClean="0">
                <a:solidFill>
                  <a:srgbClr val="909497"/>
                </a:solidFill>
              </a:rPr>
            </a:br>
            <a:r>
              <a:rPr lang="en-US" sz="1200" dirty="0" smtClean="0">
                <a:solidFill>
                  <a:srgbClr val="909497"/>
                </a:solidFill>
              </a:rPr>
              <a:t>dynamic </a:t>
            </a:r>
            <a:r>
              <a:rPr lang="en-US" sz="1200" dirty="0">
                <a:solidFill>
                  <a:srgbClr val="909497"/>
                </a:solidFill>
              </a:rPr>
              <a:t>workload placement </a:t>
            </a:r>
            <a:r>
              <a:rPr lang="en-US" sz="1200" dirty="0" smtClean="0">
                <a:solidFill>
                  <a:srgbClr val="909497"/>
                </a:solidFill>
              </a:rPr>
              <a:t>and </a:t>
            </a:r>
            <a:r>
              <a:rPr lang="en-US" sz="1200" dirty="0">
                <a:solidFill>
                  <a:srgbClr val="909497"/>
                </a:solidFill>
              </a:rPr>
              <a:t>migration</a:t>
            </a:r>
          </a:p>
          <a:p>
            <a:pPr>
              <a:lnSpc>
                <a:spcPts val="1500"/>
              </a:lnSpc>
            </a:pPr>
            <a:r>
              <a:rPr lang="en-US" sz="1200" b="1" dirty="0" smtClean="0"/>
              <a:t>Intel </a:t>
            </a:r>
            <a:r>
              <a:rPr lang="en-US" sz="1200" b="1" dirty="0" err="1"/>
              <a:t>QuickPath</a:t>
            </a:r>
            <a:r>
              <a:rPr lang="en-US" sz="1200" b="1" dirty="0"/>
              <a:t> Interconnect</a:t>
            </a:r>
          </a:p>
          <a:p>
            <a:pPr>
              <a:lnSpc>
                <a:spcPts val="1500"/>
              </a:lnSpc>
              <a:spcAft>
                <a:spcPts val="1000"/>
              </a:spcAft>
            </a:pPr>
            <a:r>
              <a:rPr lang="en-US" sz="1200" dirty="0" smtClean="0">
                <a:solidFill>
                  <a:srgbClr val="909497"/>
                </a:solidFill>
              </a:rPr>
              <a:t>High-bandwidth </a:t>
            </a:r>
            <a:r>
              <a:rPr lang="en-US" sz="1200" dirty="0">
                <a:solidFill>
                  <a:srgbClr val="909497"/>
                </a:solidFill>
              </a:rPr>
              <a:t>processor interconnect </a:t>
            </a:r>
            <a:r>
              <a:rPr lang="en-US" sz="1200" dirty="0" smtClean="0">
                <a:solidFill>
                  <a:srgbClr val="909497"/>
                </a:solidFill>
              </a:rPr>
              <a:t>delivers greater bandwidth</a:t>
            </a:r>
            <a:endParaRPr lang="en-US" sz="1200" dirty="0">
              <a:solidFill>
                <a:srgbClr val="909497"/>
              </a:solidFill>
            </a:endParaRPr>
          </a:p>
          <a:p>
            <a:pPr>
              <a:lnSpc>
                <a:spcPts val="1500"/>
              </a:lnSpc>
            </a:pPr>
            <a:r>
              <a:rPr lang="en-US" sz="1200" b="1" dirty="0"/>
              <a:t>Integrated Power Gates</a:t>
            </a:r>
          </a:p>
          <a:p>
            <a:pPr>
              <a:lnSpc>
                <a:spcPts val="1500"/>
              </a:lnSpc>
            </a:pPr>
            <a:r>
              <a:rPr lang="en-US" sz="1200" dirty="0">
                <a:solidFill>
                  <a:srgbClr val="909497"/>
                </a:solidFill>
              </a:rPr>
              <a:t>Enables idle cores to go to near zero power draw</a:t>
            </a:r>
          </a:p>
        </p:txBody>
      </p:sp>
    </p:spTree>
    <p:extLst>
      <p:ext uri="{BB962C8B-B14F-4D97-AF65-F5344CB8AC3E}">
        <p14:creationId xmlns:p14="http://schemas.microsoft.com/office/powerpoint/2010/main" xmlns="" val="1136092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Next-Generation </a:t>
            </a:r>
            <a:r>
              <a:rPr lang="en-US" dirty="0"/>
              <a:t>Data </a:t>
            </a:r>
            <a:r>
              <a:rPr lang="en-US" dirty="0" smtClean="0"/>
              <a:t>Center</a:t>
            </a:r>
            <a:br>
              <a:rPr lang="en-US" dirty="0" smtClean="0"/>
            </a:br>
            <a:r>
              <a:rPr lang="en-US" sz="2600" dirty="0">
                <a:solidFill>
                  <a:schemeClr val="tx1"/>
                </a:solidFill>
              </a:rPr>
              <a:t>Reduced Total Cost of Ownership</a:t>
            </a:r>
            <a:r>
              <a:rPr lang="en-US" dirty="0"/>
              <a:t/>
            </a:r>
            <a:br>
              <a:rPr lang="en-US" dirty="0"/>
            </a:br>
            <a:endParaRPr lang="en-US" dirty="0"/>
          </a:p>
        </p:txBody>
      </p:sp>
      <p:sp>
        <p:nvSpPr>
          <p:cNvPr id="4" name="Slide Number Placeholder 3"/>
          <p:cNvSpPr>
            <a:spLocks noGrp="1"/>
          </p:cNvSpPr>
          <p:nvPr>
            <p:ph type="sldNum" sz="quarter" idx="12"/>
          </p:nvPr>
        </p:nvSpPr>
        <p:spPr/>
        <p:txBody>
          <a:bodyPr/>
          <a:lstStyle/>
          <a:p>
            <a:r>
              <a:rPr lang="en-US" dirty="0" smtClean="0"/>
              <a:t>12</a:t>
            </a:r>
            <a:endParaRPr lang="en-US" dirty="0"/>
          </a:p>
        </p:txBody>
      </p:sp>
      <p:sp>
        <p:nvSpPr>
          <p:cNvPr id="5" name="Rectangle 4"/>
          <p:cNvSpPr/>
          <p:nvPr/>
        </p:nvSpPr>
        <p:spPr bwMode="auto">
          <a:xfrm>
            <a:off x="466725" y="1952625"/>
            <a:ext cx="3886200" cy="457200"/>
          </a:xfrm>
          <a:prstGeom prst="rect">
            <a:avLst/>
          </a:prstGeom>
          <a:solidFill>
            <a:srgbClr val="909497"/>
          </a:soli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endParaRPr>
          </a:p>
        </p:txBody>
      </p:sp>
      <p:sp>
        <p:nvSpPr>
          <p:cNvPr id="7" name="TextBox 6"/>
          <p:cNvSpPr txBox="1"/>
          <p:nvPr/>
        </p:nvSpPr>
        <p:spPr>
          <a:xfrm>
            <a:off x="533400" y="2027337"/>
            <a:ext cx="3819525" cy="307777"/>
          </a:xfrm>
          <a:prstGeom prst="rect">
            <a:avLst/>
          </a:prstGeom>
          <a:noFill/>
        </p:spPr>
        <p:txBody>
          <a:bodyPr wrap="square" rtlCol="0" anchor="ctr">
            <a:spAutoFit/>
          </a:bodyPr>
          <a:lstStyle/>
          <a:p>
            <a:r>
              <a:rPr lang="en-US" sz="1400" dirty="0">
                <a:solidFill>
                  <a:schemeClr val="bg1"/>
                </a:solidFill>
              </a:rPr>
              <a:t>Refresh and </a:t>
            </a:r>
            <a:r>
              <a:rPr lang="en-US" sz="1400" dirty="0" smtClean="0">
                <a:solidFill>
                  <a:schemeClr val="bg1"/>
                </a:solidFill>
              </a:rPr>
              <a:t>save</a:t>
            </a:r>
            <a:endParaRPr lang="en-US" sz="1400" dirty="0">
              <a:solidFill>
                <a:schemeClr val="bg1"/>
              </a:solidFill>
            </a:endParaRPr>
          </a:p>
        </p:txBody>
      </p:sp>
      <p:sp>
        <p:nvSpPr>
          <p:cNvPr id="10" name="Rectangle 9"/>
          <p:cNvSpPr/>
          <p:nvPr/>
        </p:nvSpPr>
        <p:spPr bwMode="auto">
          <a:xfrm>
            <a:off x="4876800" y="1952625"/>
            <a:ext cx="3886200" cy="457200"/>
          </a:xfrm>
          <a:prstGeom prst="rect">
            <a:avLst/>
          </a:prstGeom>
          <a:solidFill>
            <a:srgbClr val="909497"/>
          </a:soli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endParaRPr>
          </a:p>
        </p:txBody>
      </p:sp>
      <p:sp>
        <p:nvSpPr>
          <p:cNvPr id="11" name="TextBox 10"/>
          <p:cNvSpPr txBox="1"/>
          <p:nvPr/>
        </p:nvSpPr>
        <p:spPr>
          <a:xfrm>
            <a:off x="4943475" y="2027337"/>
            <a:ext cx="3819525" cy="307777"/>
          </a:xfrm>
          <a:prstGeom prst="rect">
            <a:avLst/>
          </a:prstGeom>
          <a:noFill/>
        </p:spPr>
        <p:txBody>
          <a:bodyPr wrap="square" rtlCol="0" anchor="ctr">
            <a:spAutoFit/>
          </a:bodyPr>
          <a:lstStyle/>
          <a:p>
            <a:r>
              <a:rPr lang="en-US" sz="1400" dirty="0">
                <a:solidFill>
                  <a:schemeClr val="bg1"/>
                </a:solidFill>
              </a:rPr>
              <a:t>Reduced TCO up to </a:t>
            </a:r>
            <a:r>
              <a:rPr lang="en-US" sz="1400" dirty="0" smtClean="0">
                <a:solidFill>
                  <a:schemeClr val="bg1"/>
                </a:solidFill>
              </a:rPr>
              <a:t>66%</a:t>
            </a:r>
            <a:r>
              <a:rPr lang="en-US" sz="1400" baseline="30000" dirty="0" smtClean="0">
                <a:solidFill>
                  <a:schemeClr val="bg1"/>
                </a:solidFill>
              </a:rPr>
              <a:t>10</a:t>
            </a:r>
            <a:endParaRPr lang="en-US" sz="1400" baseline="30000" dirty="0">
              <a:solidFill>
                <a:schemeClr val="bg1"/>
              </a:solidFill>
            </a:endParaRPr>
          </a:p>
        </p:txBody>
      </p:sp>
      <p:pic>
        <p:nvPicPr>
          <p:cNvPr id="13" name="Picture 1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232997" y="2590800"/>
            <a:ext cx="3173805" cy="2926549"/>
          </a:xfrm>
          <a:prstGeom prst="rect">
            <a:avLst/>
          </a:prstGeom>
        </p:spPr>
      </p:pic>
      <p:cxnSp>
        <p:nvCxnSpPr>
          <p:cNvPr id="15" name="Straight Connector 14"/>
          <p:cNvCxnSpPr/>
          <p:nvPr/>
        </p:nvCxnSpPr>
        <p:spPr>
          <a:xfrm>
            <a:off x="4614863" y="1952625"/>
            <a:ext cx="0" cy="3564724"/>
          </a:xfrm>
          <a:prstGeom prst="line">
            <a:avLst/>
          </a:prstGeom>
          <a:ln w="12700">
            <a:solidFill>
              <a:srgbClr val="909497"/>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33400" y="2590800"/>
            <a:ext cx="3335070" cy="2528897"/>
          </a:xfrm>
          <a:prstGeom prst="rect">
            <a:avLst/>
          </a:prstGeom>
          <a:noFill/>
        </p:spPr>
        <p:txBody>
          <a:bodyPr wrap="square" rtlCol="0">
            <a:spAutoFit/>
          </a:bodyPr>
          <a:lstStyle/>
          <a:p>
            <a:pPr marL="227013" indent="-227013">
              <a:spcAft>
                <a:spcPts val="1000"/>
              </a:spcAft>
              <a:buFont typeface="Wingdings" pitchFamily="2" charset="2"/>
              <a:buChar char="§"/>
            </a:pPr>
            <a:r>
              <a:rPr lang="en-US" sz="1500" dirty="0">
                <a:solidFill>
                  <a:srgbClr val="00AEEF"/>
                </a:solidFill>
              </a:rPr>
              <a:t>Power management and increased efficiency can significantly reduce the power required to deliver a set level of performance </a:t>
            </a:r>
          </a:p>
          <a:p>
            <a:pPr marL="227013" indent="-227013">
              <a:spcAft>
                <a:spcPts val="1000"/>
              </a:spcAft>
              <a:buFont typeface="Wingdings" pitchFamily="2" charset="2"/>
              <a:buChar char="§"/>
            </a:pPr>
            <a:r>
              <a:rPr lang="en-US" sz="1500" dirty="0">
                <a:solidFill>
                  <a:srgbClr val="00AEEF"/>
                </a:solidFill>
              </a:rPr>
              <a:t>Major performance gains every generation maximize output per software license potential </a:t>
            </a:r>
            <a:r>
              <a:rPr lang="en-US" sz="1500" dirty="0" smtClean="0">
                <a:solidFill>
                  <a:srgbClr val="00AEEF"/>
                </a:solidFill>
              </a:rPr>
              <a:t>savings </a:t>
            </a:r>
            <a:r>
              <a:rPr lang="en-US" sz="1500" dirty="0">
                <a:solidFill>
                  <a:srgbClr val="00AEEF"/>
                </a:solidFill>
              </a:rPr>
              <a:t>over a system’s life</a:t>
            </a:r>
          </a:p>
        </p:txBody>
      </p:sp>
      <p:sp>
        <p:nvSpPr>
          <p:cNvPr id="12" name="TextBox 11"/>
          <p:cNvSpPr txBox="1"/>
          <p:nvPr/>
        </p:nvSpPr>
        <p:spPr>
          <a:xfrm>
            <a:off x="353962" y="5712023"/>
            <a:ext cx="8305800" cy="307777"/>
          </a:xfrm>
          <a:prstGeom prst="rect">
            <a:avLst/>
          </a:prstGeom>
          <a:noFill/>
        </p:spPr>
        <p:txBody>
          <a:bodyPr wrap="square" rtlCol="0">
            <a:spAutoFit/>
          </a:bodyPr>
          <a:lstStyle/>
          <a:p>
            <a:pPr marL="165100" indent="-165100">
              <a:spcBef>
                <a:spcPts val="0"/>
              </a:spcBef>
              <a:buClr>
                <a:schemeClr val="bg1"/>
              </a:buClr>
              <a:buSzPct val="90000"/>
            </a:pPr>
            <a:r>
              <a:rPr lang="en-US" sz="700" dirty="0" smtClean="0">
                <a:solidFill>
                  <a:srgbClr val="909497"/>
                </a:solidFill>
              </a:rPr>
              <a:t>10	Based </a:t>
            </a:r>
            <a:r>
              <a:rPr lang="en-US" sz="700" dirty="0">
                <a:solidFill>
                  <a:srgbClr val="909497"/>
                </a:solidFill>
              </a:rPr>
              <a:t>on an Intel savings estimator </a:t>
            </a:r>
            <a:r>
              <a:rPr lang="en-US" sz="700" dirty="0" smtClean="0">
                <a:solidFill>
                  <a:srgbClr val="909497"/>
                </a:solidFill>
              </a:rPr>
              <a:t>tool, </a:t>
            </a:r>
            <a:r>
              <a:rPr lang="en-US" sz="700" dirty="0">
                <a:solidFill>
                  <a:srgbClr val="909497"/>
                </a:solidFill>
              </a:rPr>
              <a:t>available to </a:t>
            </a:r>
            <a:r>
              <a:rPr lang="en-US" sz="700" dirty="0" smtClean="0">
                <a:solidFill>
                  <a:srgbClr val="909497"/>
                </a:solidFill>
              </a:rPr>
              <a:t>everyone, that </a:t>
            </a:r>
            <a:r>
              <a:rPr lang="en-US" sz="700" dirty="0">
                <a:solidFill>
                  <a:srgbClr val="909497"/>
                </a:solidFill>
              </a:rPr>
              <a:t>helps estimate the savings from installing a new system </a:t>
            </a:r>
            <a:r>
              <a:rPr lang="en-US" sz="700" dirty="0" smtClean="0">
                <a:solidFill>
                  <a:srgbClr val="909497"/>
                </a:solidFill>
              </a:rPr>
              <a:t>vs</a:t>
            </a:r>
            <a:r>
              <a:rPr lang="en-US" sz="700" dirty="0">
                <a:solidFill>
                  <a:srgbClr val="909497"/>
                </a:solidFill>
              </a:rPr>
              <a:t>. leaving existing servers in place. Results may vary. Find out more and estimate your savings potential </a:t>
            </a:r>
            <a:r>
              <a:rPr lang="en-US" sz="700" dirty="0" smtClean="0">
                <a:solidFill>
                  <a:srgbClr val="909497"/>
                </a:solidFill>
              </a:rPr>
              <a:t>at </a:t>
            </a:r>
            <a:r>
              <a:rPr lang="en-US" sz="700" dirty="0" smtClean="0">
                <a:solidFill>
                  <a:srgbClr val="909497"/>
                </a:solidFill>
                <a:hlinkClick r:id="rId4"/>
              </a:rPr>
              <a:t>intel.com/go/</a:t>
            </a:r>
            <a:r>
              <a:rPr lang="en-US" sz="700" dirty="0" err="1" smtClean="0">
                <a:solidFill>
                  <a:srgbClr val="909497"/>
                </a:solidFill>
                <a:hlinkClick r:id="rId4"/>
              </a:rPr>
              <a:t>xeonestimator</a:t>
            </a:r>
            <a:r>
              <a:rPr lang="en-US" sz="700" dirty="0" smtClean="0">
                <a:solidFill>
                  <a:srgbClr val="909497"/>
                </a:solidFill>
              </a:rPr>
              <a:t>.</a:t>
            </a:r>
            <a:endParaRPr lang="en-US" sz="700" dirty="0">
              <a:solidFill>
                <a:srgbClr val="909497"/>
              </a:solidFill>
            </a:endParaRPr>
          </a:p>
        </p:txBody>
      </p:sp>
    </p:spTree>
    <p:extLst>
      <p:ext uri="{BB962C8B-B14F-4D97-AF65-F5344CB8AC3E}">
        <p14:creationId xmlns:p14="http://schemas.microsoft.com/office/powerpoint/2010/main" xmlns="" val="37004448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Next-Generation </a:t>
            </a:r>
            <a:r>
              <a:rPr lang="en-US" dirty="0"/>
              <a:t>Data </a:t>
            </a:r>
            <a:r>
              <a:rPr lang="en-US" dirty="0" smtClean="0"/>
              <a:t>Center</a:t>
            </a:r>
            <a:br>
              <a:rPr lang="en-US" dirty="0" smtClean="0"/>
            </a:br>
            <a:r>
              <a:rPr lang="en-US" sz="2600" dirty="0" smtClean="0">
                <a:solidFill>
                  <a:schemeClr val="tx1"/>
                </a:solidFill>
              </a:rPr>
              <a:t>Savings Potential</a:t>
            </a:r>
            <a:r>
              <a:rPr lang="en-US" dirty="0"/>
              <a:t/>
            </a:r>
            <a:br>
              <a:rPr lang="en-US" dirty="0"/>
            </a:br>
            <a:endParaRPr lang="en-US" dirty="0"/>
          </a:p>
        </p:txBody>
      </p:sp>
      <p:sp>
        <p:nvSpPr>
          <p:cNvPr id="4" name="Slide Number Placeholder 3"/>
          <p:cNvSpPr>
            <a:spLocks noGrp="1"/>
          </p:cNvSpPr>
          <p:nvPr>
            <p:ph type="sldNum" sz="quarter" idx="12"/>
          </p:nvPr>
        </p:nvSpPr>
        <p:spPr/>
        <p:txBody>
          <a:bodyPr/>
          <a:lstStyle/>
          <a:p>
            <a:r>
              <a:rPr lang="en-US" dirty="0" smtClean="0"/>
              <a:t>13</a:t>
            </a:r>
            <a:endParaRPr lang="en-US" dirty="0"/>
          </a:p>
        </p:txBody>
      </p:sp>
      <p:sp>
        <p:nvSpPr>
          <p:cNvPr id="14" name="Content Placeholder 5"/>
          <p:cNvSpPr txBox="1">
            <a:spLocks/>
          </p:cNvSpPr>
          <p:nvPr/>
        </p:nvSpPr>
        <p:spPr>
          <a:xfrm>
            <a:off x="353962" y="1327665"/>
            <a:ext cx="8436076" cy="2406135"/>
          </a:xfrm>
          <a:prstGeom prst="rect">
            <a:avLst/>
          </a:prstGeom>
        </p:spPr>
        <p:txBody>
          <a:bodyPr>
            <a:normAutofit/>
          </a:bodyPr>
          <a:lstStyle>
            <a:lvl1pPr marL="0" indent="0" algn="l" defTabSz="914400" rtl="0" eaLnBrk="1" latinLnBrk="0" hangingPunct="1">
              <a:spcBef>
                <a:spcPts val="600"/>
              </a:spcBef>
              <a:buClr>
                <a:schemeClr val="tx1"/>
              </a:buClr>
              <a:buFontTx/>
              <a:buNone/>
              <a:defRPr sz="2000" kern="1200">
                <a:solidFill>
                  <a:srgbClr val="909497"/>
                </a:solidFill>
                <a:latin typeface="+mn-lt"/>
                <a:ea typeface="+mn-ea"/>
                <a:cs typeface="+mn-cs"/>
              </a:defRPr>
            </a:lvl1pPr>
            <a:lvl2pPr marL="0" indent="0" algn="l" defTabSz="914400" rtl="0" eaLnBrk="1" latinLnBrk="0" hangingPunct="1">
              <a:spcBef>
                <a:spcPts val="600"/>
              </a:spcBef>
              <a:buClr>
                <a:schemeClr val="tx2">
                  <a:lumMod val="40000"/>
                  <a:lumOff val="60000"/>
                </a:schemeClr>
              </a:buClr>
              <a:buFontTx/>
              <a:buNone/>
              <a:defRPr sz="2000" kern="1200">
                <a:solidFill>
                  <a:srgbClr val="909497"/>
                </a:solidFill>
                <a:latin typeface="+mn-lt"/>
                <a:ea typeface="+mn-ea"/>
                <a:cs typeface="+mn-cs"/>
              </a:defRPr>
            </a:lvl2pPr>
            <a:lvl3pPr marL="0" indent="0" algn="l" defTabSz="914400" rtl="0" eaLnBrk="1" latinLnBrk="0" hangingPunct="1">
              <a:spcBef>
                <a:spcPts val="600"/>
              </a:spcBef>
              <a:buClr>
                <a:schemeClr val="tx2">
                  <a:lumMod val="40000"/>
                  <a:lumOff val="60000"/>
                </a:schemeClr>
              </a:buClr>
              <a:buFontTx/>
              <a:buNone/>
              <a:defRPr sz="2000" kern="1200">
                <a:solidFill>
                  <a:srgbClr val="909497"/>
                </a:solidFill>
                <a:latin typeface="+mn-lt"/>
                <a:ea typeface="+mn-ea"/>
                <a:cs typeface="+mn-cs"/>
              </a:defRPr>
            </a:lvl3pPr>
            <a:lvl4pPr marL="0" indent="0" algn="l" defTabSz="914400" rtl="0" eaLnBrk="1" latinLnBrk="0" hangingPunct="1">
              <a:spcBef>
                <a:spcPts val="600"/>
              </a:spcBef>
              <a:buClr>
                <a:schemeClr val="tx2">
                  <a:lumMod val="40000"/>
                  <a:lumOff val="60000"/>
                </a:schemeClr>
              </a:buClr>
              <a:buFontTx/>
              <a:buNone/>
              <a:defRPr sz="2000" kern="1200">
                <a:solidFill>
                  <a:srgbClr val="909497"/>
                </a:solidFill>
                <a:latin typeface="+mn-lt"/>
                <a:ea typeface="+mn-ea"/>
                <a:cs typeface="+mn-cs"/>
              </a:defRPr>
            </a:lvl4pPr>
            <a:lvl5pPr marL="0" indent="0" algn="l" defTabSz="914400" rtl="0" eaLnBrk="1" latinLnBrk="0" hangingPunct="1">
              <a:spcBef>
                <a:spcPts val="600"/>
              </a:spcBef>
              <a:buClr>
                <a:schemeClr val="tx2">
                  <a:lumMod val="40000"/>
                  <a:lumOff val="60000"/>
                </a:schemeClr>
              </a:buClr>
              <a:buFontTx/>
              <a:buNone/>
              <a:defRPr sz="2000" kern="1200">
                <a:solidFill>
                  <a:srgbClr val="909497"/>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800" dirty="0">
                <a:solidFill>
                  <a:schemeClr val="tx1"/>
                </a:solidFill>
                <a:latin typeface="+mj-lt"/>
              </a:rPr>
              <a:t>PLEASE READ </a:t>
            </a:r>
            <a:r>
              <a:rPr lang="en-US" sz="800" dirty="0" smtClean="0">
                <a:solidFill>
                  <a:schemeClr val="tx1"/>
                </a:solidFill>
                <a:latin typeface="+mj-lt"/>
              </a:rPr>
              <a:t>BEFORE REMOVING AND REPLACING WITH </a:t>
            </a:r>
            <a:r>
              <a:rPr lang="en-US" sz="800" dirty="0">
                <a:solidFill>
                  <a:schemeClr val="tx1"/>
                </a:solidFill>
                <a:latin typeface="+mj-lt"/>
              </a:rPr>
              <a:t>YOUR RESULTS FROM THE INTEL ESTIMATOR TOOL:</a:t>
            </a:r>
          </a:p>
          <a:p>
            <a:endParaRPr lang="en-US" sz="800" dirty="0">
              <a:solidFill>
                <a:schemeClr val="tx1"/>
              </a:solidFill>
              <a:latin typeface="+mj-lt"/>
            </a:endParaRPr>
          </a:p>
          <a:p>
            <a:r>
              <a:rPr lang="en-US" sz="800" dirty="0">
                <a:solidFill>
                  <a:schemeClr val="tx1"/>
                </a:solidFill>
                <a:latin typeface="+mj-lt"/>
              </a:rPr>
              <a:t>The </a:t>
            </a:r>
            <a:r>
              <a:rPr lang="en-US" sz="800" dirty="0" smtClean="0">
                <a:solidFill>
                  <a:schemeClr val="tx1"/>
                </a:solidFill>
                <a:latin typeface="+mj-lt"/>
              </a:rPr>
              <a:t>tool </a:t>
            </a:r>
            <a:r>
              <a:rPr lang="en-US" sz="800" dirty="0">
                <a:solidFill>
                  <a:schemeClr val="tx1"/>
                </a:solidFill>
                <a:latin typeface="+mj-lt"/>
              </a:rPr>
              <a:t>is an interactive tool that uses the information that you supply to provide an estimate of your possible IT costs and savings when replacing existing installed servers </a:t>
            </a:r>
            <a:r>
              <a:rPr lang="en-US" sz="800" dirty="0" smtClean="0">
                <a:solidFill>
                  <a:schemeClr val="tx1"/>
                </a:solidFill>
                <a:latin typeface="+mj-lt"/>
              </a:rPr>
              <a:t>with Intel Xeon processor </a:t>
            </a:r>
            <a:r>
              <a:rPr lang="en-US" sz="800" dirty="0">
                <a:solidFill>
                  <a:schemeClr val="tx1"/>
                </a:solidFill>
                <a:latin typeface="+mj-lt"/>
              </a:rPr>
              <a:t>technology. The </a:t>
            </a:r>
            <a:r>
              <a:rPr lang="en-US" sz="800" dirty="0" smtClean="0">
                <a:solidFill>
                  <a:schemeClr val="tx1"/>
                </a:solidFill>
                <a:latin typeface="+mj-lt"/>
              </a:rPr>
              <a:t>tool </a:t>
            </a:r>
            <a:r>
              <a:rPr lang="en-US" sz="800" dirty="0">
                <a:solidFill>
                  <a:schemeClr val="tx1"/>
                </a:solidFill>
                <a:latin typeface="+mj-lt"/>
              </a:rPr>
              <a:t>is intended to enable you to get a better understanding of how the purchase of systems with Intel Xeon </a:t>
            </a:r>
            <a:r>
              <a:rPr lang="en-US" sz="800" dirty="0" smtClean="0">
                <a:solidFill>
                  <a:schemeClr val="tx1"/>
                </a:solidFill>
                <a:latin typeface="+mj-lt"/>
              </a:rPr>
              <a:t>processor </a:t>
            </a:r>
            <a:r>
              <a:rPr lang="en-US" sz="800" dirty="0">
                <a:solidFill>
                  <a:schemeClr val="tx1"/>
                </a:solidFill>
                <a:latin typeface="+mj-lt"/>
              </a:rPr>
              <a:t>technology, combined with a number of situation-specific variables (e.g., the number of platforms in your enterprise, the rate at which you upgrade or replace the platforms in your enterprise, the additional cost of </a:t>
            </a:r>
            <a:r>
              <a:rPr lang="en-US" sz="800" dirty="0" smtClean="0">
                <a:solidFill>
                  <a:schemeClr val="tx1"/>
                </a:solidFill>
                <a:latin typeface="+mj-lt"/>
              </a:rPr>
              <a:t>servers </a:t>
            </a:r>
            <a:r>
              <a:rPr lang="en-US" sz="800" dirty="0">
                <a:solidFill>
                  <a:schemeClr val="tx1"/>
                </a:solidFill>
                <a:latin typeface="+mj-lt"/>
              </a:rPr>
              <a:t>with Intel Xeon </a:t>
            </a:r>
            <a:r>
              <a:rPr lang="en-US" sz="800" dirty="0" smtClean="0">
                <a:solidFill>
                  <a:schemeClr val="tx1"/>
                </a:solidFill>
                <a:latin typeface="+mj-lt"/>
              </a:rPr>
              <a:t>processors </a:t>
            </a:r>
            <a:r>
              <a:rPr lang="en-US" sz="800" dirty="0">
                <a:solidFill>
                  <a:schemeClr val="tx1"/>
                </a:solidFill>
                <a:latin typeface="+mj-lt"/>
              </a:rPr>
              <a:t>charged by your OEM, the incremental per system configuration cost, additional ISV software license cost, additional ISV software installation cost, the number of employees that require training on Intel </a:t>
            </a:r>
            <a:r>
              <a:rPr lang="en-US" sz="800" dirty="0" smtClean="0">
                <a:solidFill>
                  <a:schemeClr val="tx1"/>
                </a:solidFill>
                <a:latin typeface="+mj-lt"/>
              </a:rPr>
              <a:t>Xeon processor </a:t>
            </a:r>
            <a:r>
              <a:rPr lang="en-US" sz="800" dirty="0">
                <a:solidFill>
                  <a:schemeClr val="tx1"/>
                </a:solidFill>
                <a:latin typeface="+mj-lt"/>
              </a:rPr>
              <a:t>technology, or training each trainee will receive</a:t>
            </a:r>
            <a:r>
              <a:rPr lang="en-US" sz="800" dirty="0" smtClean="0">
                <a:solidFill>
                  <a:schemeClr val="tx1"/>
                </a:solidFill>
                <a:latin typeface="+mj-lt"/>
              </a:rPr>
              <a:t>), </a:t>
            </a:r>
            <a:r>
              <a:rPr lang="en-US" sz="800" dirty="0">
                <a:solidFill>
                  <a:schemeClr val="tx1"/>
                </a:solidFill>
                <a:latin typeface="+mj-lt"/>
              </a:rPr>
              <a:t>might affect your future IT support cost and savings. The general accuracy of the estimate generated by the </a:t>
            </a:r>
            <a:r>
              <a:rPr lang="en-US" sz="800" dirty="0" smtClean="0">
                <a:solidFill>
                  <a:schemeClr val="tx1"/>
                </a:solidFill>
                <a:latin typeface="+mj-lt"/>
              </a:rPr>
              <a:t>tool </a:t>
            </a:r>
            <a:r>
              <a:rPr lang="en-US" sz="800" dirty="0">
                <a:solidFill>
                  <a:schemeClr val="tx1"/>
                </a:solidFill>
                <a:latin typeface="+mj-lt"/>
              </a:rPr>
              <a:t>will depend on how closely the variables chosen by you match your actual circumstances.</a:t>
            </a:r>
          </a:p>
          <a:p>
            <a:r>
              <a:rPr lang="en-US" sz="800" dirty="0">
                <a:solidFill>
                  <a:schemeClr val="tx1"/>
                </a:solidFill>
                <a:latin typeface="+mj-lt"/>
              </a:rPr>
              <a:t>The results generated or scenarios described in the </a:t>
            </a:r>
            <a:r>
              <a:rPr lang="en-US" sz="800" dirty="0" smtClean="0">
                <a:solidFill>
                  <a:schemeClr val="tx1"/>
                </a:solidFill>
                <a:latin typeface="+mj-lt"/>
              </a:rPr>
              <a:t>tool </a:t>
            </a:r>
            <a:r>
              <a:rPr lang="en-US" sz="800" dirty="0">
                <a:solidFill>
                  <a:schemeClr val="tx1"/>
                </a:solidFill>
                <a:latin typeface="+mj-lt"/>
              </a:rPr>
              <a:t>are estimates and should only be used as a guide to evaluate the cost/benefit or feasibility of a future purchase of systems with Intel Xeon </a:t>
            </a:r>
            <a:r>
              <a:rPr lang="en-US" sz="800" dirty="0" smtClean="0">
                <a:solidFill>
                  <a:schemeClr val="tx1"/>
                </a:solidFill>
                <a:latin typeface="+mj-lt"/>
              </a:rPr>
              <a:t>processors</a:t>
            </a:r>
            <a:r>
              <a:rPr lang="en-US" sz="800" dirty="0">
                <a:solidFill>
                  <a:schemeClr val="tx1"/>
                </a:solidFill>
                <a:latin typeface="+mj-lt"/>
              </a:rPr>
              <a:t>. The actual economic results realized as a result of a purchase of systems with Intel Xeon </a:t>
            </a:r>
            <a:r>
              <a:rPr lang="en-US" sz="800" dirty="0" smtClean="0">
                <a:solidFill>
                  <a:schemeClr val="tx1"/>
                </a:solidFill>
                <a:latin typeface="+mj-lt"/>
              </a:rPr>
              <a:t>processors </a:t>
            </a:r>
            <a:r>
              <a:rPr lang="en-US" sz="800" dirty="0">
                <a:solidFill>
                  <a:schemeClr val="tx1"/>
                </a:solidFill>
                <a:latin typeface="+mj-lt"/>
              </a:rPr>
              <a:t>will </a:t>
            </a:r>
            <a:r>
              <a:rPr lang="en-US" sz="800" dirty="0" smtClean="0">
                <a:solidFill>
                  <a:schemeClr val="tx1"/>
                </a:solidFill>
                <a:latin typeface="+mj-lt"/>
              </a:rPr>
              <a:t>vary, </a:t>
            </a:r>
            <a:r>
              <a:rPr lang="en-US" sz="800" dirty="0">
                <a:solidFill>
                  <a:schemeClr val="tx1"/>
                </a:solidFill>
                <a:latin typeface="+mj-lt"/>
              </a:rPr>
              <a:t>and there is no guarantee that you will actually realize the economic results forecast by the </a:t>
            </a:r>
            <a:r>
              <a:rPr lang="en-US" sz="800" dirty="0" smtClean="0">
                <a:solidFill>
                  <a:schemeClr val="tx1"/>
                </a:solidFill>
                <a:latin typeface="+mj-lt"/>
              </a:rPr>
              <a:t>tool</a:t>
            </a:r>
            <a:r>
              <a:rPr lang="en-US" sz="800" dirty="0">
                <a:solidFill>
                  <a:schemeClr val="tx1"/>
                </a:solidFill>
                <a:latin typeface="+mj-lt"/>
              </a:rPr>
              <a:t>. There may be additional </a:t>
            </a:r>
            <a:r>
              <a:rPr lang="en-US" sz="800" dirty="0" smtClean="0">
                <a:solidFill>
                  <a:schemeClr val="tx1"/>
                </a:solidFill>
                <a:latin typeface="+mj-lt"/>
              </a:rPr>
              <a:t>unaccounted-for </a:t>
            </a:r>
            <a:r>
              <a:rPr lang="en-US" sz="800" dirty="0">
                <a:solidFill>
                  <a:schemeClr val="tx1"/>
                </a:solidFill>
                <a:latin typeface="+mj-lt"/>
              </a:rPr>
              <a:t>costs related to the use and deployment of servers that are not or </a:t>
            </a:r>
            <a:r>
              <a:rPr lang="en-US" sz="800" dirty="0" smtClean="0">
                <a:solidFill>
                  <a:schemeClr val="tx1"/>
                </a:solidFill>
                <a:latin typeface="+mj-lt"/>
              </a:rPr>
              <a:t>cannot </a:t>
            </a:r>
            <a:r>
              <a:rPr lang="en-US" sz="800" dirty="0">
                <a:solidFill>
                  <a:schemeClr val="tx1"/>
                </a:solidFill>
                <a:latin typeface="+mj-lt"/>
              </a:rPr>
              <a:t>be accounted for on this </a:t>
            </a:r>
            <a:r>
              <a:rPr lang="en-US" sz="800" dirty="0" smtClean="0">
                <a:solidFill>
                  <a:schemeClr val="tx1"/>
                </a:solidFill>
                <a:latin typeface="+mj-lt"/>
              </a:rPr>
              <a:t>tool</a:t>
            </a:r>
            <a:r>
              <a:rPr lang="en-US" sz="800" dirty="0">
                <a:solidFill>
                  <a:schemeClr val="tx1"/>
                </a:solidFill>
                <a:latin typeface="+mj-lt"/>
              </a:rPr>
              <a:t>. Any estimate generated by the </a:t>
            </a:r>
            <a:r>
              <a:rPr lang="en-US" sz="800" dirty="0" smtClean="0">
                <a:solidFill>
                  <a:schemeClr val="tx1"/>
                </a:solidFill>
                <a:latin typeface="+mj-lt"/>
              </a:rPr>
              <a:t>tool </a:t>
            </a:r>
            <a:r>
              <a:rPr lang="en-US" sz="800" dirty="0">
                <a:solidFill>
                  <a:schemeClr val="tx1"/>
                </a:solidFill>
                <a:latin typeface="+mj-lt"/>
              </a:rPr>
              <a:t>is not and should not be interpreted as either a promise of or contract for a given level of IT support cost and savings. Prior to purchasing any systems with Intel Xeon </a:t>
            </a:r>
            <a:r>
              <a:rPr lang="en-US" sz="800" dirty="0" smtClean="0">
                <a:solidFill>
                  <a:schemeClr val="tx1"/>
                </a:solidFill>
                <a:latin typeface="+mj-lt"/>
              </a:rPr>
              <a:t>processors, </a:t>
            </a:r>
            <a:r>
              <a:rPr lang="en-US" sz="800" dirty="0">
                <a:solidFill>
                  <a:schemeClr val="tx1"/>
                </a:solidFill>
                <a:latin typeface="+mj-lt"/>
              </a:rPr>
              <a:t>you should consult with qualified IT professionals to ensure that any such purchases fit your particular circumstances. Intel does not and cannot guarantee the accuracy or reliability of the results generated by the </a:t>
            </a:r>
            <a:r>
              <a:rPr lang="en-US" sz="800" dirty="0" smtClean="0">
                <a:solidFill>
                  <a:schemeClr val="tx1"/>
                </a:solidFill>
                <a:latin typeface="+mj-lt"/>
              </a:rPr>
              <a:t>tool </a:t>
            </a:r>
            <a:r>
              <a:rPr lang="en-US" sz="800" dirty="0">
                <a:solidFill>
                  <a:schemeClr val="tx1"/>
                </a:solidFill>
                <a:latin typeface="+mj-lt"/>
              </a:rPr>
              <a:t>or that you will actually realize any cost savings as forecast by the </a:t>
            </a:r>
            <a:r>
              <a:rPr lang="en-US" sz="800" dirty="0" smtClean="0">
                <a:solidFill>
                  <a:schemeClr val="tx1"/>
                </a:solidFill>
                <a:latin typeface="+mj-lt"/>
              </a:rPr>
              <a:t>tool.</a:t>
            </a:r>
          </a:p>
          <a:p>
            <a:endParaRPr lang="en-US" sz="800" dirty="0">
              <a:solidFill>
                <a:schemeClr val="tx1"/>
              </a:solidFill>
              <a:latin typeface="+mj-lt"/>
            </a:endParaRPr>
          </a:p>
        </p:txBody>
      </p:sp>
      <p:sp>
        <p:nvSpPr>
          <p:cNvPr id="3" name="TextBox 2"/>
          <p:cNvSpPr txBox="1"/>
          <p:nvPr/>
        </p:nvSpPr>
        <p:spPr>
          <a:xfrm>
            <a:off x="353962" y="5391090"/>
            <a:ext cx="8561438" cy="400110"/>
          </a:xfrm>
          <a:prstGeom prst="rect">
            <a:avLst/>
          </a:prstGeom>
          <a:noFill/>
        </p:spPr>
        <p:txBody>
          <a:bodyPr wrap="square" rtlCol="0">
            <a:spAutoFit/>
          </a:bodyPr>
          <a:lstStyle/>
          <a:p>
            <a:r>
              <a:rPr lang="en-US" sz="2000" dirty="0">
                <a:solidFill>
                  <a:schemeClr val="tx1"/>
                </a:solidFill>
              </a:rPr>
              <a:t>Results </a:t>
            </a:r>
            <a:r>
              <a:rPr lang="en-US" sz="2000" dirty="0" smtClean="0">
                <a:solidFill>
                  <a:schemeClr val="tx1"/>
                </a:solidFill>
              </a:rPr>
              <a:t>from </a:t>
            </a:r>
            <a:r>
              <a:rPr lang="en-US" sz="2000" dirty="0" smtClean="0">
                <a:solidFill>
                  <a:schemeClr val="tx1"/>
                </a:solidFill>
                <a:hlinkClick r:id="rId3"/>
              </a:rPr>
              <a:t>intel.com/go/</a:t>
            </a:r>
            <a:r>
              <a:rPr lang="en-US" sz="2000" dirty="0" err="1" smtClean="0">
                <a:solidFill>
                  <a:schemeClr val="tx1"/>
                </a:solidFill>
                <a:hlinkClick r:id="rId3"/>
              </a:rPr>
              <a:t>xeonestimator</a:t>
            </a:r>
            <a:r>
              <a:rPr lang="en-US" sz="2000" dirty="0" smtClean="0">
                <a:solidFill>
                  <a:schemeClr val="tx1"/>
                </a:solidFill>
              </a:rPr>
              <a:t>.</a:t>
            </a:r>
            <a:endParaRPr lang="en-US" sz="2000" dirty="0">
              <a:solidFill>
                <a:schemeClr val="tx1"/>
              </a:solidFill>
            </a:endParaRPr>
          </a:p>
        </p:txBody>
      </p:sp>
    </p:spTree>
    <p:extLst>
      <p:ext uri="{BB962C8B-B14F-4D97-AF65-F5344CB8AC3E}">
        <p14:creationId xmlns:p14="http://schemas.microsoft.com/office/powerpoint/2010/main" xmlns="" val="16394085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Presentation Notes</a:t>
            </a:r>
            <a:endParaRPr lang="en-US" dirty="0"/>
          </a:p>
        </p:txBody>
      </p:sp>
      <p:sp>
        <p:nvSpPr>
          <p:cNvPr id="6" name="Content Placeholder 5"/>
          <p:cNvSpPr>
            <a:spLocks noGrp="1"/>
          </p:cNvSpPr>
          <p:nvPr>
            <p:ph idx="1"/>
          </p:nvPr>
        </p:nvSpPr>
        <p:spPr>
          <a:xfrm>
            <a:off x="363935" y="1327665"/>
            <a:ext cx="8436076" cy="4866658"/>
          </a:xfrm>
        </p:spPr>
        <p:txBody>
          <a:bodyPr>
            <a:noAutofit/>
          </a:bodyPr>
          <a:lstStyle/>
          <a:p>
            <a:r>
              <a:rPr lang="en-US" sz="1050" dirty="0" smtClean="0"/>
              <a:t>About this presentation:</a:t>
            </a:r>
          </a:p>
          <a:p>
            <a:pPr lvl="1"/>
            <a:r>
              <a:rPr lang="en-US" sz="1050" dirty="0"/>
              <a:t>Intel’s latest addition to its processor products is the </a:t>
            </a:r>
            <a:r>
              <a:rPr lang="en-US" sz="1050" dirty="0" smtClean="0"/>
              <a:t>Intel</a:t>
            </a:r>
            <a:r>
              <a:rPr lang="en-US" sz="1050" baseline="30000" dirty="0" smtClean="0"/>
              <a:t>®</a:t>
            </a:r>
            <a:r>
              <a:rPr lang="en-US" sz="1050" dirty="0" smtClean="0"/>
              <a:t> Xeon</a:t>
            </a:r>
            <a:r>
              <a:rPr lang="en-US" sz="1050" baseline="30000" dirty="0" smtClean="0"/>
              <a:t>®</a:t>
            </a:r>
            <a:r>
              <a:rPr lang="en-US" sz="1050" dirty="0" smtClean="0"/>
              <a:t> processor E5 family, </a:t>
            </a:r>
            <a:r>
              <a:rPr lang="en-US" sz="1050" dirty="0"/>
              <a:t>which addresses a broad array </a:t>
            </a:r>
            <a:r>
              <a:rPr lang="en-US" sz="1050" dirty="0" smtClean="0"/>
              <a:t/>
            </a:r>
            <a:br>
              <a:rPr lang="en-US" sz="1050" dirty="0" smtClean="0"/>
            </a:br>
            <a:r>
              <a:rPr lang="en-US" sz="1050" dirty="0" smtClean="0"/>
              <a:t>of </a:t>
            </a:r>
            <a:r>
              <a:rPr lang="en-US" sz="1050" dirty="0"/>
              <a:t>IT usages, including enterprise infrastructure, workstations, public and private cloud installations, storage systems, </a:t>
            </a:r>
            <a:r>
              <a:rPr lang="en-US" sz="1050" dirty="0" smtClean="0"/>
              <a:t/>
            </a:r>
            <a:br>
              <a:rPr lang="en-US" sz="1050" dirty="0" smtClean="0"/>
            </a:br>
            <a:r>
              <a:rPr lang="en-US" sz="1050" dirty="0" smtClean="0"/>
              <a:t>and high-performance </a:t>
            </a:r>
            <a:r>
              <a:rPr lang="en-US" sz="1050" dirty="0"/>
              <a:t>computing, as well as some embedded devices. </a:t>
            </a:r>
            <a:endParaRPr lang="en-US" sz="1050" dirty="0" smtClean="0"/>
          </a:p>
          <a:p>
            <a:pPr lvl="1"/>
            <a:r>
              <a:rPr lang="en-US" sz="1050" dirty="0" smtClean="0"/>
              <a:t>This </a:t>
            </a:r>
            <a:r>
              <a:rPr lang="en-US" sz="1050" dirty="0"/>
              <a:t>new family of products </a:t>
            </a:r>
            <a:r>
              <a:rPr lang="en-US" sz="1050" kern="0" dirty="0">
                <a:cs typeface="Arial" charset="0"/>
              </a:rPr>
              <a:t>is the successor to the Intel Xeon processor 5600 </a:t>
            </a:r>
            <a:r>
              <a:rPr lang="en-US" sz="1050" kern="0" dirty="0" smtClean="0">
                <a:cs typeface="Arial" charset="0"/>
              </a:rPr>
              <a:t>and </a:t>
            </a:r>
            <a:r>
              <a:rPr lang="en-US" sz="1050" kern="0" dirty="0">
                <a:cs typeface="Arial" charset="0"/>
              </a:rPr>
              <a:t>5500 </a:t>
            </a:r>
            <a:r>
              <a:rPr lang="en-US" sz="1050" kern="0" dirty="0" smtClean="0">
                <a:cs typeface="Arial" charset="0"/>
              </a:rPr>
              <a:t>series, </a:t>
            </a:r>
            <a:r>
              <a:rPr lang="en-US" sz="1050" kern="0" dirty="0">
                <a:cs typeface="Arial" charset="0"/>
              </a:rPr>
              <a:t>which are </a:t>
            </a:r>
            <a:r>
              <a:rPr lang="en-US" sz="1050" kern="0" dirty="0" smtClean="0">
                <a:cs typeface="Arial" charset="0"/>
              </a:rPr>
              <a:t>among </a:t>
            </a:r>
            <a:br>
              <a:rPr lang="en-US" sz="1050" kern="0" dirty="0" smtClean="0">
                <a:cs typeface="Arial" charset="0"/>
              </a:rPr>
            </a:br>
            <a:r>
              <a:rPr lang="en-US" sz="1050" kern="0" dirty="0" smtClean="0">
                <a:cs typeface="Arial" charset="0"/>
              </a:rPr>
              <a:t>the </a:t>
            </a:r>
            <a:r>
              <a:rPr lang="en-US" sz="1050" kern="0" dirty="0">
                <a:cs typeface="Arial" charset="0"/>
              </a:rPr>
              <a:t>most popular enterprise technology products of all time. </a:t>
            </a:r>
            <a:endParaRPr lang="en-US" sz="1050" kern="0" dirty="0" smtClean="0">
              <a:cs typeface="Arial" charset="0"/>
            </a:endParaRPr>
          </a:p>
          <a:p>
            <a:pPr lvl="1"/>
            <a:r>
              <a:rPr lang="en-US" sz="1050" kern="0" dirty="0" smtClean="0">
                <a:cs typeface="Arial" charset="0"/>
              </a:rPr>
              <a:t>Adding the Intel Xeon processor E5 family to your data center is a smart, cost-effective move that can enhance IT’s ability to respond to the business and provide new service models in today’s challenging IT environment.</a:t>
            </a:r>
            <a:endParaRPr lang="en-US" sz="1050" dirty="0" smtClean="0"/>
          </a:p>
          <a:p>
            <a:r>
              <a:rPr lang="en-US" sz="1050" dirty="0" smtClean="0"/>
              <a:t>Audience: IT executives</a:t>
            </a:r>
          </a:p>
          <a:p>
            <a:r>
              <a:rPr lang="en-US" sz="1050" dirty="0" smtClean="0"/>
              <a:t>Region: Worldwide</a:t>
            </a:r>
          </a:p>
          <a:p>
            <a:r>
              <a:rPr lang="en-US" sz="1050" dirty="0" smtClean="0"/>
              <a:t>Usage Guidelines:</a:t>
            </a:r>
          </a:p>
          <a:p>
            <a:pPr lvl="1"/>
            <a:r>
              <a:rPr lang="en-US" sz="1050" dirty="0" smtClean="0"/>
              <a:t>This presentation is meant to help you make the business case for adding Intel Xeon processor E5 family servers to </a:t>
            </a:r>
            <a:br>
              <a:rPr lang="en-US" sz="1050" dirty="0" smtClean="0"/>
            </a:br>
            <a:r>
              <a:rPr lang="en-US" sz="1050" dirty="0" smtClean="0"/>
              <a:t>your data center(s).</a:t>
            </a:r>
          </a:p>
          <a:p>
            <a:pPr lvl="1"/>
            <a:r>
              <a:rPr lang="en-US" sz="1050" dirty="0" smtClean="0"/>
              <a:t>The slides are designed to drop into a larger presentation or stand alone. Use the slides most appropriate for </a:t>
            </a:r>
            <a:br>
              <a:rPr lang="en-US" sz="1050" dirty="0" smtClean="0"/>
            </a:br>
            <a:r>
              <a:rPr lang="en-US" sz="1050" dirty="0" smtClean="0"/>
              <a:t>your situation.</a:t>
            </a:r>
          </a:p>
          <a:p>
            <a:pPr lvl="1"/>
            <a:r>
              <a:rPr lang="en-US" sz="1050" dirty="0" smtClean="0"/>
              <a:t>Use the updated ROI tool (</a:t>
            </a:r>
            <a:r>
              <a:rPr lang="en-US" sz="1050" dirty="0" smtClean="0">
                <a:hlinkClick r:id="rId3"/>
              </a:rPr>
              <a:t>intel.com/go/</a:t>
            </a:r>
            <a:r>
              <a:rPr lang="en-US" sz="1050" dirty="0" err="1" smtClean="0">
                <a:hlinkClick r:id="rId3"/>
              </a:rPr>
              <a:t>xeonestimator</a:t>
            </a:r>
            <a:r>
              <a:rPr lang="en-US" sz="1050" dirty="0" smtClean="0"/>
              <a:t>) to customize your presentation with cost </a:t>
            </a:r>
            <a:br>
              <a:rPr lang="en-US" sz="1050" dirty="0" smtClean="0"/>
            </a:br>
            <a:r>
              <a:rPr lang="en-US" sz="1050" dirty="0" smtClean="0"/>
              <a:t>data specific to your organization.</a:t>
            </a:r>
          </a:p>
        </p:txBody>
      </p:sp>
      <p:sp>
        <p:nvSpPr>
          <p:cNvPr id="8" name="Slide Number Placeholder 7"/>
          <p:cNvSpPr>
            <a:spLocks noGrp="1"/>
          </p:cNvSpPr>
          <p:nvPr>
            <p:ph type="sldNum" sz="quarter" idx="12"/>
          </p:nvPr>
        </p:nvSpPr>
        <p:spPr/>
        <p:txBody>
          <a:bodyPr/>
          <a:lstStyle/>
          <a:p>
            <a:fld id="{FD44707B-D922-47D5-BD24-D96E91B70543}" type="slidenum">
              <a:rPr lang="en-US" smtClean="0"/>
              <a:pPr/>
              <a:t>2</a:t>
            </a:fld>
            <a:endParaRPr lang="en-US" dirty="0"/>
          </a:p>
        </p:txBody>
      </p:sp>
      <p:sp>
        <p:nvSpPr>
          <p:cNvPr id="7" name="Text Box 4"/>
          <p:cNvSpPr txBox="1">
            <a:spLocks noChangeArrowheads="1"/>
          </p:cNvSpPr>
          <p:nvPr/>
        </p:nvSpPr>
        <p:spPr bwMode="auto">
          <a:xfrm>
            <a:off x="0" y="0"/>
            <a:ext cx="9144000" cy="228600"/>
          </a:xfrm>
          <a:prstGeom prst="rect">
            <a:avLst/>
          </a:prstGeom>
          <a:solidFill>
            <a:srgbClr val="FF0000"/>
          </a:solidFill>
          <a:ln w="50800" algn="ctr">
            <a:noFill/>
            <a:miter lim="800000"/>
            <a:headEnd/>
            <a:tailEnd/>
          </a:ln>
        </p:spPr>
        <p:txBody>
          <a:bodyPr anchor="ctr" anchorCtr="0">
            <a:noAutofit/>
          </a:bodyPr>
          <a:lstStyle/>
          <a:p>
            <a:pPr algn="ctr" eaLnBrk="0" hangingPunct="0"/>
            <a:r>
              <a:rPr lang="en-US" sz="1200" b="1" dirty="0" smtClean="0">
                <a:solidFill>
                  <a:schemeClr val="bg1"/>
                </a:solidFill>
              </a:rPr>
              <a:t>Internal use only – Please remove before forwarding or presenting</a:t>
            </a:r>
            <a:endParaRPr lang="en-US" sz="1200" b="1" dirty="0">
              <a:solidFill>
                <a:schemeClr val="bg1"/>
              </a:solidFill>
              <a:latin typeface="Verdana" pitchFamily="34" charset="0"/>
            </a:endParaRP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152400" y="228602"/>
            <a:ext cx="7543800" cy="833439"/>
          </a:xfrm>
          <a:prstGeom prst="rect">
            <a:avLst/>
          </a:prstGeom>
          <a:noFill/>
          <a:ln w="9525">
            <a:noFill/>
            <a:miter lim="800000"/>
            <a:headEnd/>
            <a:tailEnd/>
          </a:ln>
        </p:spPr>
        <p:txBody>
          <a:bodyPr lIns="92035" tIns="46019" rIns="92035" bIns="46019" anchor="ctr"/>
          <a:lstStyle/>
          <a:p>
            <a:endParaRPr lang="en-US" sz="3200" b="1" dirty="0">
              <a:solidFill>
                <a:srgbClr val="0860A8"/>
              </a:solidFill>
              <a:latin typeface="Verdana" pitchFamily="34" charset="0"/>
            </a:endParaRPr>
          </a:p>
        </p:txBody>
      </p:sp>
      <p:sp>
        <p:nvSpPr>
          <p:cNvPr id="5" name="Title 4"/>
          <p:cNvSpPr>
            <a:spLocks noGrp="1"/>
          </p:cNvSpPr>
          <p:nvPr>
            <p:ph type="title"/>
          </p:nvPr>
        </p:nvSpPr>
        <p:spPr/>
        <p:txBody>
          <a:bodyPr>
            <a:normAutofit/>
          </a:bodyPr>
          <a:lstStyle/>
          <a:p>
            <a:r>
              <a:rPr lang="en-US" dirty="0" smtClean="0"/>
              <a:t>Legal Disclaimers</a:t>
            </a:r>
            <a:endParaRPr lang="en-US" dirty="0"/>
          </a:p>
        </p:txBody>
      </p:sp>
      <p:sp>
        <p:nvSpPr>
          <p:cNvPr id="2" name="Content Placeholder 1"/>
          <p:cNvSpPr>
            <a:spLocks noGrp="1"/>
          </p:cNvSpPr>
          <p:nvPr>
            <p:ph idx="1"/>
          </p:nvPr>
        </p:nvSpPr>
        <p:spPr>
          <a:xfrm>
            <a:off x="353962" y="1349477"/>
            <a:ext cx="8436076" cy="4365523"/>
          </a:xfrm>
        </p:spPr>
        <p:txBody>
          <a:bodyPr>
            <a:noAutofit/>
          </a:bodyPr>
          <a:lstStyle/>
          <a:p>
            <a:pPr marL="171450" lvl="1" indent="-171450">
              <a:buFont typeface="Wingdings" pitchFamily="2" charset="2"/>
              <a:buChar char="§"/>
            </a:pPr>
            <a:r>
              <a:rPr lang="en-US" sz="800" dirty="0">
                <a:latin typeface="+mj-lt"/>
              </a:rPr>
              <a:t>All products, computer systems, dates, and figures specified are </a:t>
            </a:r>
            <a:r>
              <a:rPr lang="en-US" sz="800" dirty="0" smtClean="0">
                <a:latin typeface="+mj-lt"/>
              </a:rPr>
              <a:t>preliminary, </a:t>
            </a:r>
            <a:r>
              <a:rPr lang="en-US" sz="800" dirty="0">
                <a:latin typeface="+mj-lt"/>
              </a:rPr>
              <a:t>based on current expectations, and are subject to change without notice.</a:t>
            </a:r>
          </a:p>
          <a:p>
            <a:pPr marL="171450" lvl="1" indent="-171450">
              <a:buFont typeface="Wingdings" pitchFamily="2" charset="2"/>
              <a:buChar char="§"/>
            </a:pPr>
            <a:r>
              <a:rPr lang="en-US" sz="800" dirty="0">
                <a:latin typeface="+mj-lt"/>
              </a:rPr>
              <a:t>Intel</a:t>
            </a:r>
            <a:r>
              <a:rPr lang="en-US" sz="800" baseline="30000" dirty="0">
                <a:latin typeface="+mj-lt"/>
              </a:rPr>
              <a:t>®</a:t>
            </a:r>
            <a:r>
              <a:rPr lang="en-US" sz="800" dirty="0">
                <a:latin typeface="+mj-lt"/>
              </a:rPr>
              <a:t> processor numbers are not a measure of performance. Processor numbers differentiate features within each processor family, not across different processor families. Go </a:t>
            </a:r>
            <a:r>
              <a:rPr lang="en-US" sz="800" dirty="0" smtClean="0">
                <a:latin typeface="+mj-lt"/>
              </a:rPr>
              <a:t>to </a:t>
            </a:r>
            <a:r>
              <a:rPr lang="en-US" sz="800" dirty="0" smtClean="0">
                <a:latin typeface="+mj-lt"/>
                <a:hlinkClick r:id="rId3"/>
              </a:rPr>
              <a:t>intel.com/products/</a:t>
            </a:r>
            <a:r>
              <a:rPr lang="en-US" sz="800" dirty="0" err="1" smtClean="0">
                <a:latin typeface="+mj-lt"/>
                <a:hlinkClick r:id="rId3"/>
              </a:rPr>
              <a:t>processor_number</a:t>
            </a:r>
            <a:r>
              <a:rPr lang="en-US" sz="800" dirty="0">
                <a:latin typeface="+mj-lt"/>
              </a:rPr>
              <a:t>.</a:t>
            </a:r>
          </a:p>
          <a:p>
            <a:pPr marL="171450" lvl="1" indent="-171450">
              <a:buFont typeface="Wingdings" pitchFamily="2" charset="2"/>
              <a:buChar char="§"/>
            </a:pPr>
            <a:r>
              <a:rPr lang="en-US" sz="800" dirty="0" smtClean="0">
                <a:latin typeface="+mj-lt"/>
              </a:rPr>
              <a:t>Intel </a:t>
            </a:r>
            <a:r>
              <a:rPr lang="en-US" sz="800" dirty="0">
                <a:latin typeface="+mj-lt"/>
              </a:rPr>
              <a:t>processors, chipsets, and desktop boards may contain design defects or errors known as errata, which may cause the product to deviate from published specifications. Current characterized errata are available on request.</a:t>
            </a:r>
          </a:p>
          <a:p>
            <a:pPr marL="171450" lvl="1" indent="-171450">
              <a:buFont typeface="Wingdings" pitchFamily="2" charset="2"/>
              <a:buChar char="§"/>
            </a:pPr>
            <a:r>
              <a:rPr lang="en-US" sz="800" dirty="0" smtClean="0">
                <a:latin typeface="+mj-lt"/>
              </a:rPr>
              <a:t>Intel </a:t>
            </a:r>
            <a:r>
              <a:rPr lang="en-US" sz="800" dirty="0">
                <a:latin typeface="+mj-lt"/>
              </a:rPr>
              <a:t>Virtualization Technology requires a computer system with an enabled Intel processor, </a:t>
            </a:r>
            <a:r>
              <a:rPr lang="en-US" sz="800" dirty="0" smtClean="0">
                <a:latin typeface="+mj-lt"/>
              </a:rPr>
              <a:t>a BIOS</a:t>
            </a:r>
            <a:r>
              <a:rPr lang="en-US" sz="800" dirty="0">
                <a:latin typeface="+mj-lt"/>
              </a:rPr>
              <a:t>, </a:t>
            </a:r>
            <a:r>
              <a:rPr lang="en-US" sz="800" dirty="0" smtClean="0">
                <a:latin typeface="+mj-lt"/>
              </a:rPr>
              <a:t>and virtual </a:t>
            </a:r>
            <a:r>
              <a:rPr lang="en-US" sz="800" dirty="0">
                <a:latin typeface="+mj-lt"/>
              </a:rPr>
              <a:t>machine monitor (VMM). Functionality, </a:t>
            </a:r>
            <a:r>
              <a:rPr lang="en-US" sz="800" dirty="0" smtClean="0">
                <a:latin typeface="+mj-lt"/>
              </a:rPr>
              <a:t>performance, </a:t>
            </a:r>
            <a:r>
              <a:rPr lang="en-US" sz="800" dirty="0">
                <a:latin typeface="+mj-lt"/>
              </a:rPr>
              <a:t>or other benefits will vary depending on hardware and software configurations. Software applications may not be compatible with all operating systems. Consult your PC manufacturer. For more information, visit </a:t>
            </a:r>
            <a:r>
              <a:rPr lang="en-US" sz="800" dirty="0" smtClean="0">
                <a:latin typeface="+mj-lt"/>
                <a:hlinkClick r:id="rId4"/>
              </a:rPr>
              <a:t>intel.com/go/virtualization</a:t>
            </a:r>
            <a:r>
              <a:rPr lang="en-US" sz="800" dirty="0" smtClean="0">
                <a:latin typeface="+mj-lt"/>
              </a:rPr>
              <a:t>.</a:t>
            </a:r>
            <a:endParaRPr lang="en-US" sz="800" dirty="0">
              <a:latin typeface="+mj-lt"/>
            </a:endParaRPr>
          </a:p>
          <a:p>
            <a:pPr marL="171450" lvl="1" indent="-171450">
              <a:buFont typeface="Wingdings" pitchFamily="2" charset="2"/>
              <a:buChar char="§"/>
            </a:pPr>
            <a:r>
              <a:rPr lang="en-US" sz="800" dirty="0">
                <a:latin typeface="+mj-lt"/>
              </a:rPr>
              <a:t>No computer system can provide absolute security under all conditions</a:t>
            </a:r>
            <a:r>
              <a:rPr lang="en-US" sz="800" b="1" dirty="0">
                <a:latin typeface="+mj-lt"/>
              </a:rPr>
              <a:t>. </a:t>
            </a:r>
            <a:r>
              <a:rPr lang="en-US" sz="800" dirty="0" smtClean="0">
                <a:latin typeface="+mj-lt"/>
              </a:rPr>
              <a:t>Intel </a:t>
            </a:r>
            <a:r>
              <a:rPr lang="en-US" sz="800" dirty="0">
                <a:latin typeface="+mj-lt"/>
              </a:rPr>
              <a:t>Trusted Execution Technology (</a:t>
            </a:r>
            <a:r>
              <a:rPr lang="en-US" sz="800" dirty="0" smtClean="0">
                <a:latin typeface="+mj-lt"/>
              </a:rPr>
              <a:t>Intel </a:t>
            </a:r>
            <a:r>
              <a:rPr lang="en-US" sz="800" dirty="0">
                <a:latin typeface="+mj-lt"/>
              </a:rPr>
              <a:t>TXT) requires a computer system with </a:t>
            </a:r>
            <a:r>
              <a:rPr lang="en-US" sz="800" dirty="0" smtClean="0">
                <a:latin typeface="+mj-lt"/>
              </a:rPr>
              <a:t>Intel </a:t>
            </a:r>
            <a:r>
              <a:rPr lang="en-US" sz="800" dirty="0">
                <a:latin typeface="+mj-lt"/>
              </a:rPr>
              <a:t>Virtualization Technology, an Intel </a:t>
            </a:r>
            <a:r>
              <a:rPr lang="en-US" sz="800" dirty="0" smtClean="0">
                <a:latin typeface="+mj-lt"/>
              </a:rPr>
              <a:t>TXT–enabled </a:t>
            </a:r>
            <a:r>
              <a:rPr lang="en-US" sz="800" dirty="0">
                <a:latin typeface="+mj-lt"/>
              </a:rPr>
              <a:t>processor, </a:t>
            </a:r>
            <a:r>
              <a:rPr lang="en-US" sz="800" dirty="0" smtClean="0">
                <a:latin typeface="+mj-lt"/>
              </a:rPr>
              <a:t>a chipset</a:t>
            </a:r>
            <a:r>
              <a:rPr lang="en-US" sz="800" dirty="0">
                <a:latin typeface="+mj-lt"/>
              </a:rPr>
              <a:t>, </a:t>
            </a:r>
            <a:r>
              <a:rPr lang="en-US" sz="800" dirty="0" smtClean="0">
                <a:latin typeface="+mj-lt"/>
              </a:rPr>
              <a:t>a BIOS</a:t>
            </a:r>
            <a:r>
              <a:rPr lang="en-US" sz="800" dirty="0">
                <a:latin typeface="+mj-lt"/>
              </a:rPr>
              <a:t>, Authenticated Code </a:t>
            </a:r>
            <a:r>
              <a:rPr lang="en-US" sz="800" dirty="0" smtClean="0">
                <a:latin typeface="+mj-lt"/>
              </a:rPr>
              <a:t>Modules, </a:t>
            </a:r>
            <a:r>
              <a:rPr lang="en-US" sz="800" dirty="0">
                <a:latin typeface="+mj-lt"/>
              </a:rPr>
              <a:t>and an Intel </a:t>
            </a:r>
            <a:r>
              <a:rPr lang="en-US" sz="800" dirty="0" smtClean="0">
                <a:latin typeface="+mj-lt"/>
              </a:rPr>
              <a:t>TXT–compatible </a:t>
            </a:r>
            <a:r>
              <a:rPr lang="en-US" sz="800" dirty="0">
                <a:latin typeface="+mj-lt"/>
              </a:rPr>
              <a:t>measured launched environment (MLE). Intel TXT also requires the system to contain a TPM v1.s. For more information, visit </a:t>
            </a:r>
            <a:r>
              <a:rPr lang="en-US" sz="800" dirty="0" smtClean="0">
                <a:latin typeface="+mj-lt"/>
                <a:hlinkClick r:id="rId5"/>
              </a:rPr>
              <a:t>intel.com/technology/security</a:t>
            </a:r>
            <a:r>
              <a:rPr lang="en-US" sz="800" dirty="0" smtClean="0">
                <a:latin typeface="+mj-lt"/>
              </a:rPr>
              <a:t>.</a:t>
            </a:r>
            <a:endParaRPr lang="en-US" sz="800" dirty="0">
              <a:latin typeface="+mj-lt"/>
            </a:endParaRPr>
          </a:p>
          <a:p>
            <a:pPr marL="171450" lvl="1" indent="-171450">
              <a:buFont typeface="Wingdings" pitchFamily="2" charset="2"/>
              <a:buChar char="§"/>
            </a:pPr>
            <a:r>
              <a:rPr lang="en-US" sz="800" dirty="0" smtClean="0">
                <a:latin typeface="+mj-lt"/>
              </a:rPr>
              <a:t>Intel </a:t>
            </a:r>
            <a:r>
              <a:rPr lang="en-US" sz="800" dirty="0">
                <a:latin typeface="+mj-lt"/>
              </a:rPr>
              <a:t>Turbo Boost </a:t>
            </a:r>
            <a:r>
              <a:rPr lang="en-US" sz="800" dirty="0" smtClean="0">
                <a:latin typeface="+mj-lt"/>
              </a:rPr>
              <a:t>Technology </a:t>
            </a:r>
            <a:r>
              <a:rPr lang="en-US" sz="800" dirty="0">
                <a:latin typeface="+mj-lt"/>
              </a:rPr>
              <a:t>Requires a system with Intel Turbo Boost Technology. Intel Turbo Boost Technology and Intel Turbo Boost Technology 2.0 are only available on select Intel processors. Consult your PC manufacturer. </a:t>
            </a:r>
            <a:r>
              <a:rPr lang="en-US" sz="800" dirty="0" smtClean="0">
                <a:latin typeface="+mj-lt"/>
              </a:rPr>
              <a:t>Performance </a:t>
            </a:r>
            <a:r>
              <a:rPr lang="en-US" sz="800" dirty="0">
                <a:latin typeface="+mj-lt"/>
              </a:rPr>
              <a:t>varies depending on hardware, software, and system configuration. For more information, visit </a:t>
            </a:r>
            <a:r>
              <a:rPr lang="en-US" sz="800" dirty="0" smtClean="0">
                <a:latin typeface="+mj-lt"/>
                <a:hlinkClick r:id="rId6"/>
              </a:rPr>
              <a:t>intel.com/go/turbo</a:t>
            </a:r>
            <a:r>
              <a:rPr lang="en-US" sz="800" dirty="0" smtClean="0">
                <a:latin typeface="+mj-lt"/>
              </a:rPr>
              <a:t>.</a:t>
            </a:r>
            <a:endParaRPr lang="en-US" sz="800" dirty="0">
              <a:latin typeface="+mj-lt"/>
            </a:endParaRPr>
          </a:p>
          <a:p>
            <a:pPr marL="171450" lvl="1" indent="-171450">
              <a:buFont typeface="Wingdings" pitchFamily="2" charset="2"/>
              <a:buChar char="§"/>
            </a:pPr>
            <a:r>
              <a:rPr lang="en-US" sz="800" dirty="0" smtClean="0">
                <a:latin typeface="+mj-lt"/>
              </a:rPr>
              <a:t>Intel Advanced Encryption Standard New Instructions (Intel</a:t>
            </a:r>
            <a:r>
              <a:rPr lang="en-US" sz="800" baseline="30000" dirty="0" smtClean="0"/>
              <a:t> </a:t>
            </a:r>
            <a:r>
              <a:rPr lang="en-US" sz="800" dirty="0" smtClean="0">
                <a:latin typeface="+mj-lt"/>
              </a:rPr>
              <a:t>AES-NI) </a:t>
            </a:r>
            <a:r>
              <a:rPr lang="en-US" sz="800" dirty="0">
                <a:latin typeface="+mj-lt"/>
              </a:rPr>
              <a:t>requires a computer system with an </a:t>
            </a:r>
            <a:r>
              <a:rPr lang="en-US" sz="800" dirty="0" smtClean="0">
                <a:latin typeface="+mj-lt"/>
              </a:rPr>
              <a:t>AES-NI-enabled </a:t>
            </a:r>
            <a:r>
              <a:rPr lang="en-US" sz="800" dirty="0">
                <a:latin typeface="+mj-lt"/>
              </a:rPr>
              <a:t>processor, as well as non-Intel software to execute the instructions in the correct sequence. AES-NI is available on select </a:t>
            </a:r>
            <a:r>
              <a:rPr lang="en-US" sz="800" dirty="0" smtClean="0">
                <a:latin typeface="+mj-lt"/>
              </a:rPr>
              <a:t>Intel </a:t>
            </a:r>
            <a:r>
              <a:rPr lang="en-US" sz="800" dirty="0">
                <a:latin typeface="+mj-lt"/>
              </a:rPr>
              <a:t>processors.  For availability, consult your reseller or system manufacturer. For more information, see </a:t>
            </a:r>
            <a:r>
              <a:rPr lang="en-US" sz="800" dirty="0" smtClean="0">
                <a:latin typeface="+mj-lt"/>
                <a:hlinkClick r:id="rId7"/>
              </a:rPr>
              <a:t>software.intel.com/en-us/articles/</a:t>
            </a:r>
            <a:r>
              <a:rPr lang="en-US" sz="800" dirty="0" err="1" smtClean="0">
                <a:latin typeface="+mj-lt"/>
                <a:hlinkClick r:id="rId7"/>
              </a:rPr>
              <a:t>intel</a:t>
            </a:r>
            <a:r>
              <a:rPr lang="en-US" sz="800" dirty="0" smtClean="0">
                <a:latin typeface="+mj-lt"/>
                <a:hlinkClick r:id="rId7"/>
              </a:rPr>
              <a:t>-advanced-encryption-standard-instructions-</a:t>
            </a:r>
            <a:r>
              <a:rPr lang="en-US" sz="800" dirty="0" err="1" smtClean="0">
                <a:latin typeface="+mj-lt"/>
                <a:hlinkClick r:id="rId7"/>
              </a:rPr>
              <a:t>aes</a:t>
            </a:r>
            <a:r>
              <a:rPr lang="en-US" sz="800" dirty="0" smtClean="0">
                <a:latin typeface="+mj-lt"/>
                <a:hlinkClick r:id="rId7"/>
              </a:rPr>
              <a:t>-</a:t>
            </a:r>
            <a:r>
              <a:rPr lang="en-US" sz="800" dirty="0" err="1" smtClean="0">
                <a:latin typeface="+mj-lt"/>
                <a:hlinkClick r:id="rId7"/>
              </a:rPr>
              <a:t>ni</a:t>
            </a:r>
            <a:r>
              <a:rPr lang="en-US" sz="800" dirty="0" smtClean="0">
                <a:latin typeface="+mj-lt"/>
                <a:hlinkClick r:id="rId7"/>
              </a:rPr>
              <a:t>/</a:t>
            </a:r>
            <a:r>
              <a:rPr lang="en-US" sz="800" dirty="0" smtClean="0">
                <a:latin typeface="+mj-lt"/>
              </a:rPr>
              <a:t>.</a:t>
            </a:r>
            <a:endParaRPr lang="en-US" sz="800" dirty="0">
              <a:latin typeface="+mj-lt"/>
            </a:endParaRPr>
          </a:p>
          <a:p>
            <a:pPr marL="171450" lvl="1" indent="-171450">
              <a:buFont typeface="Wingdings" pitchFamily="2" charset="2"/>
              <a:buChar char="§"/>
            </a:pPr>
            <a:r>
              <a:rPr lang="en-US" sz="800" dirty="0" smtClean="0">
                <a:latin typeface="+mj-lt"/>
              </a:rPr>
              <a:t>Intel Node Manager: Requires servers with Intel</a:t>
            </a:r>
            <a:r>
              <a:rPr lang="en-US" sz="800" baseline="30000" dirty="0" smtClean="0"/>
              <a:t> </a:t>
            </a:r>
            <a:r>
              <a:rPr lang="en-US" sz="800" dirty="0" smtClean="0"/>
              <a:t>Node Manager and enabled monitoring or management software, such as Intel Data Center Manager.</a:t>
            </a:r>
          </a:p>
          <a:p>
            <a:pPr marL="171450" lvl="1" indent="-171450">
              <a:buFont typeface="Wingdings" pitchFamily="2" charset="2"/>
              <a:buChar char="§"/>
            </a:pPr>
            <a:r>
              <a:rPr lang="en-US" sz="800" dirty="0"/>
              <a:t>INFORMATION IN THIS DOCUMENT IS PROVIDED “AS IS.” NO LICENSE, EXPRESS OR IMPLIED, BY ESTOPPEL OR OTHERWISE, TO ANY INTELLECTUAL PROPERTY RIGHTS IS GRANTED BY THIS DOCUMENT. </a:t>
            </a:r>
            <a:r>
              <a:rPr lang="en-US" sz="800" dirty="0" smtClean="0"/>
              <a:t>INTEL </a:t>
            </a:r>
            <a:r>
              <a:rPr lang="en-US" sz="800" dirty="0"/>
              <a:t>ASSUMES NO LIABILITY WHATSOEVER, AND INTEL DISCLAIMS ANY EXPRESS OR IMPLIED WARRANTY RELATING TO THIS INFORMATION, INCLUDING LIABILITY OR WARRANTIES RELATING TO FITNESS FOR A PARTICULAR PURPOSE, MERCHANTABILITY, OR INFRINGEMENT OF ANY PATENT, COPYRIGHT, OR OTHER INTELLECTUAL PROPERTY RIGHT.</a:t>
            </a:r>
          </a:p>
          <a:p>
            <a:pPr marL="171450" lvl="1" indent="-171450">
              <a:buFont typeface="Wingdings" pitchFamily="2" charset="2"/>
              <a:buChar char="§"/>
            </a:pPr>
            <a:r>
              <a:rPr lang="en-US" sz="800" dirty="0" smtClean="0">
                <a:latin typeface="+mj-lt"/>
              </a:rPr>
              <a:t>Intel, the Intel logo, Intel Inside, the Intel Inside logo, Intel Sponsors of Tomorrow., the Intel Sponsors of Tomorrow. logo, Xeon, and Xeon Inside are </a:t>
            </a:r>
            <a:r>
              <a:rPr lang="en-US" sz="800" dirty="0">
                <a:latin typeface="+mj-lt"/>
              </a:rPr>
              <a:t>trademarks or registered trademarks of Intel Corporation or its subsidiaries in the United States and other countries. </a:t>
            </a:r>
            <a:br>
              <a:rPr lang="en-US" sz="800" dirty="0">
                <a:latin typeface="+mj-lt"/>
              </a:rPr>
            </a:br>
            <a:r>
              <a:rPr lang="en-US" sz="800" dirty="0" smtClean="0">
                <a:latin typeface="+mj-lt"/>
              </a:rPr>
              <a:t>Other </a:t>
            </a:r>
            <a:r>
              <a:rPr lang="en-US" sz="800" dirty="0">
                <a:latin typeface="+mj-lt"/>
              </a:rPr>
              <a:t>names and brands may be claimed as the property of others.</a:t>
            </a:r>
          </a:p>
          <a:p>
            <a:pPr marL="171450" lvl="1" indent="-171450">
              <a:buFont typeface="Wingdings" pitchFamily="2" charset="2"/>
              <a:buChar char="§"/>
            </a:pPr>
            <a:endParaRPr lang="en-US" sz="800" dirty="0">
              <a:latin typeface="+mj-lt"/>
            </a:endParaRPr>
          </a:p>
          <a:p>
            <a:pPr marL="171450" lvl="1" indent="-171450">
              <a:buFont typeface="Wingdings" pitchFamily="2" charset="2"/>
              <a:buChar char="§"/>
            </a:pPr>
            <a:r>
              <a:rPr lang="en-US" sz="800" dirty="0">
                <a:latin typeface="+mj-lt"/>
              </a:rPr>
              <a:t>Copyright © </a:t>
            </a:r>
            <a:r>
              <a:rPr lang="en-US" sz="800" dirty="0" smtClean="0">
                <a:latin typeface="+mj-lt"/>
              </a:rPr>
              <a:t>2012 </a:t>
            </a:r>
            <a:r>
              <a:rPr lang="en-US" sz="800" dirty="0">
                <a:latin typeface="+mj-lt"/>
              </a:rPr>
              <a:t>Intel Corporation. All rights reserved.</a:t>
            </a:r>
          </a:p>
        </p:txBody>
      </p:sp>
      <p:sp>
        <p:nvSpPr>
          <p:cNvPr id="3" name="Slide Number Placeholder 2"/>
          <p:cNvSpPr>
            <a:spLocks noGrp="1"/>
          </p:cNvSpPr>
          <p:nvPr>
            <p:ph type="sldNum" sz="quarter" idx="12"/>
          </p:nvPr>
        </p:nvSpPr>
        <p:spPr/>
        <p:txBody>
          <a:bodyPr/>
          <a:lstStyle/>
          <a:p>
            <a:r>
              <a:rPr lang="en-US" dirty="0" smtClean="0"/>
              <a:t>2</a:t>
            </a:r>
          </a:p>
        </p:txBody>
      </p:sp>
    </p:spTree>
    <p:extLst>
      <p:ext uri="{BB962C8B-B14F-4D97-AF65-F5344CB8AC3E}">
        <p14:creationId xmlns:p14="http://schemas.microsoft.com/office/powerpoint/2010/main" xmlns="" val="1766269378"/>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 Disclaimers: Performance</a:t>
            </a:r>
            <a:endParaRPr lang="en-US" dirty="0"/>
          </a:p>
        </p:txBody>
      </p:sp>
      <p:sp>
        <p:nvSpPr>
          <p:cNvPr id="5" name="Rectangle 3"/>
          <p:cNvSpPr>
            <a:spLocks noGrp="1" noChangeArrowheads="1"/>
          </p:cNvSpPr>
          <p:nvPr>
            <p:ph idx="1"/>
          </p:nvPr>
        </p:nvSpPr>
        <p:spPr>
          <a:xfrm>
            <a:off x="353962" y="1325227"/>
            <a:ext cx="8436076" cy="4084973"/>
          </a:xfrm>
        </p:spPr>
        <p:txBody>
          <a:bodyPr>
            <a:noAutofit/>
          </a:bodyPr>
          <a:lstStyle/>
          <a:p>
            <a:pPr marL="171450" indent="-171450">
              <a:buClr>
                <a:srgbClr val="909497"/>
              </a:buClr>
              <a:buFont typeface="Wingdings" pitchFamily="2" charset="2"/>
              <a:buChar char="§"/>
            </a:pPr>
            <a:r>
              <a:rPr lang="en-US" sz="800" dirty="0"/>
              <a:t>Performance tests and ratings are measured using specific computer systems and/or components and reflect the approximate performance of Intel products as measured by those tests. </a:t>
            </a:r>
            <a:r>
              <a:rPr lang="en-US" sz="800" dirty="0" smtClean="0"/>
              <a:t>Any </a:t>
            </a:r>
            <a:r>
              <a:rPr lang="en-US" sz="800" dirty="0"/>
              <a:t>difference in system hardware or software design or configuration may affect actual performance. </a:t>
            </a:r>
            <a:r>
              <a:rPr lang="en-US" sz="800" dirty="0" smtClean="0"/>
              <a:t>Buyers </a:t>
            </a:r>
            <a:r>
              <a:rPr lang="en-US" sz="800" dirty="0"/>
              <a:t>should consult other sources of information to evaluate the performance of systems or components they are considering purchasing. </a:t>
            </a:r>
            <a:r>
              <a:rPr lang="en-US" sz="800" dirty="0" smtClean="0"/>
              <a:t>For </a:t>
            </a:r>
            <a:r>
              <a:rPr lang="en-US" sz="800" dirty="0"/>
              <a:t>more information on performance tests and on the performance of Intel products, </a:t>
            </a:r>
            <a:r>
              <a:rPr lang="en-US" sz="800" dirty="0" smtClean="0"/>
              <a:t>go to </a:t>
            </a:r>
            <a:r>
              <a:rPr lang="en-US" sz="800" dirty="0" smtClean="0">
                <a:hlinkClick r:id="rId3"/>
              </a:rPr>
              <a:t>intel.com/performance/resources/benchmark_limitations.htm</a:t>
            </a:r>
            <a:r>
              <a:rPr lang="en-US" sz="800" dirty="0" smtClean="0"/>
              <a:t>. </a:t>
            </a:r>
            <a:endParaRPr lang="en-US" sz="800" dirty="0"/>
          </a:p>
          <a:p>
            <a:pPr marL="171450" indent="-171450">
              <a:buClr>
                <a:srgbClr val="909497"/>
              </a:buClr>
              <a:buFont typeface="Wingdings" pitchFamily="2" charset="2"/>
              <a:buChar char="§"/>
            </a:pPr>
            <a:r>
              <a:rPr lang="en-US" sz="800" dirty="0"/>
              <a:t>Intel does not control or audit the design or implementation of </a:t>
            </a:r>
            <a:r>
              <a:rPr lang="en-US" sz="800" dirty="0" smtClean="0"/>
              <a:t>third-party </a:t>
            </a:r>
            <a:r>
              <a:rPr lang="en-US" sz="800" dirty="0"/>
              <a:t>benchmarks or </a:t>
            </a:r>
            <a:r>
              <a:rPr lang="en-US" sz="800" dirty="0" smtClean="0"/>
              <a:t>web </a:t>
            </a:r>
            <a:r>
              <a:rPr lang="en-US" sz="800" dirty="0"/>
              <a:t>sites referenced in this document. Intel encourages all of its customers to visit the referenced </a:t>
            </a:r>
            <a:r>
              <a:rPr lang="en-US" sz="800" dirty="0" smtClean="0"/>
              <a:t>web </a:t>
            </a:r>
            <a:r>
              <a:rPr lang="en-US" sz="800" dirty="0"/>
              <a:t>sites or others where similar performance benchmarks are reported and confirm whether the referenced benchmarks are accurate and reflect performance of systems available for purchase. </a:t>
            </a:r>
          </a:p>
          <a:p>
            <a:pPr marL="171450" indent="-171450">
              <a:buClr>
                <a:srgbClr val="909497"/>
              </a:buClr>
              <a:buFont typeface="Wingdings" pitchFamily="2" charset="2"/>
              <a:buChar char="§"/>
            </a:pPr>
            <a:r>
              <a:rPr lang="en-US" sz="800" dirty="0"/>
              <a:t>Relative performance is calculated by assigning a baseline value of 1.0 to one benchmark result, and then dividing the actual benchmark result for the baseline platform into each of the specific benchmark results of each of the other </a:t>
            </a:r>
            <a:r>
              <a:rPr lang="en-US" sz="800" dirty="0" smtClean="0"/>
              <a:t>platforms </a:t>
            </a:r>
            <a:r>
              <a:rPr lang="en-US" sz="800" dirty="0"/>
              <a:t>and assigning them a relative performance number that correlates with the performance improvements reported. </a:t>
            </a:r>
          </a:p>
          <a:p>
            <a:pPr marL="171450" indent="-171450">
              <a:buClr>
                <a:srgbClr val="909497"/>
              </a:buClr>
              <a:buFont typeface="Wingdings" pitchFamily="2" charset="2"/>
              <a:buChar char="§"/>
            </a:pPr>
            <a:r>
              <a:rPr lang="en-US" sz="800" dirty="0" err="1" smtClean="0"/>
              <a:t>SPECfp</a:t>
            </a:r>
            <a:r>
              <a:rPr lang="en-US" sz="800" dirty="0" smtClean="0"/>
              <a:t> is a trademark </a:t>
            </a:r>
            <a:r>
              <a:rPr lang="en-US" sz="800" dirty="0"/>
              <a:t>of the Standard Performance Evaluation Corporation. </a:t>
            </a:r>
            <a:r>
              <a:rPr lang="en-US" sz="800" dirty="0" smtClean="0"/>
              <a:t>See </a:t>
            </a:r>
            <a:r>
              <a:rPr lang="en-US" sz="800" dirty="0" smtClean="0">
                <a:hlinkClick r:id="rId4"/>
              </a:rPr>
              <a:t>spec.org</a:t>
            </a:r>
            <a:r>
              <a:rPr lang="en-US" sz="800" dirty="0" smtClean="0"/>
              <a:t> </a:t>
            </a:r>
            <a:r>
              <a:rPr lang="en-US" sz="800" dirty="0"/>
              <a:t>for more information. </a:t>
            </a:r>
          </a:p>
          <a:p>
            <a:pPr marL="171450" indent="-171450">
              <a:buClr>
                <a:srgbClr val="909497"/>
              </a:buClr>
              <a:buFont typeface="Wingdings" pitchFamily="2" charset="2"/>
              <a:buChar char="§"/>
            </a:pPr>
            <a:r>
              <a:rPr lang="en-US" sz="800" dirty="0"/>
              <a:t>TPC Benchmark is a trademark of the Transaction Processing Council. See </a:t>
            </a:r>
            <a:r>
              <a:rPr lang="en-US" sz="800" dirty="0" smtClean="0">
                <a:hlinkClick r:id="rId5"/>
              </a:rPr>
              <a:t>tpc.org</a:t>
            </a:r>
            <a:r>
              <a:rPr lang="en-US" sz="800" dirty="0" smtClean="0"/>
              <a:t> </a:t>
            </a:r>
            <a:r>
              <a:rPr lang="en-US" sz="800" dirty="0"/>
              <a:t>for more information.</a:t>
            </a:r>
          </a:p>
          <a:p>
            <a:pPr marL="171450" indent="-171450">
              <a:buClr>
                <a:srgbClr val="909497"/>
              </a:buClr>
              <a:buFont typeface="Wingdings" pitchFamily="2" charset="2"/>
              <a:buChar char="§"/>
            </a:pPr>
            <a:r>
              <a:rPr lang="en-US" sz="800" dirty="0" smtClean="0"/>
              <a:t>Software </a:t>
            </a:r>
            <a:r>
              <a:rPr lang="en-US" sz="800" dirty="0"/>
              <a:t>and workloads used in performance tests may have been optimized for performance only on Intel microprocessors. </a:t>
            </a:r>
            <a:r>
              <a:rPr lang="en-US" sz="800" dirty="0" smtClean="0"/>
              <a:t>Performance tests </a:t>
            </a:r>
            <a:r>
              <a:rPr lang="en-US" sz="800" dirty="0"/>
              <a:t>such as </a:t>
            </a:r>
            <a:r>
              <a:rPr lang="en-US" sz="800" dirty="0" err="1"/>
              <a:t>SYSmark</a:t>
            </a:r>
            <a:r>
              <a:rPr lang="en-US" sz="800" dirty="0"/>
              <a:t>* and </a:t>
            </a:r>
            <a:r>
              <a:rPr lang="en-US" sz="800" dirty="0" err="1"/>
              <a:t>MobileMark</a:t>
            </a:r>
            <a:r>
              <a:rPr lang="en-US" sz="800" dirty="0" smtClean="0"/>
              <a:t>* </a:t>
            </a:r>
            <a:r>
              <a:rPr lang="en-US" sz="800" dirty="0"/>
              <a:t>are measured using specific computer systems, components, software, </a:t>
            </a:r>
            <a:r>
              <a:rPr lang="en-US" sz="800" dirty="0" smtClean="0"/>
              <a:t>operations, </a:t>
            </a:r>
            <a:r>
              <a:rPr lang="en-US" sz="800" dirty="0"/>
              <a:t>and functions</a:t>
            </a:r>
            <a:r>
              <a:rPr lang="en-US" sz="800" dirty="0" smtClean="0"/>
              <a:t>. </a:t>
            </a:r>
            <a:r>
              <a:rPr lang="en-US" sz="800" dirty="0"/>
              <a:t>Any change to any of those factors may cause the results to vary. </a:t>
            </a:r>
            <a:r>
              <a:rPr lang="en-US" sz="800" dirty="0" smtClean="0"/>
              <a:t>You </a:t>
            </a:r>
            <a:r>
              <a:rPr lang="en-US" sz="800" dirty="0"/>
              <a:t>should consult other information and performance tests to assist you in fully evaluating your contemplated purchases, including the performance of that product when combined with other products</a:t>
            </a:r>
            <a:r>
              <a:rPr lang="en-US" sz="800" dirty="0" smtClean="0"/>
              <a:t>.</a:t>
            </a:r>
            <a:endParaRPr lang="en-US" sz="800" dirty="0"/>
          </a:p>
        </p:txBody>
      </p:sp>
      <p:sp>
        <p:nvSpPr>
          <p:cNvPr id="4" name="Slide Number Placeholder 3"/>
          <p:cNvSpPr>
            <a:spLocks noGrp="1"/>
          </p:cNvSpPr>
          <p:nvPr>
            <p:ph type="sldNum" sz="quarter" idx="12"/>
          </p:nvPr>
        </p:nvSpPr>
        <p:spPr/>
        <p:txBody>
          <a:bodyPr/>
          <a:lstStyle/>
          <a:p>
            <a:r>
              <a:rPr lang="en-US" dirty="0" smtClean="0"/>
              <a:t>3</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962" y="304700"/>
            <a:ext cx="6427838" cy="1022965"/>
          </a:xfrm>
        </p:spPr>
        <p:txBody>
          <a:bodyPr>
            <a:normAutofit fontScale="90000"/>
          </a:bodyPr>
          <a:lstStyle/>
          <a:p>
            <a:r>
              <a:rPr lang="en-US" dirty="0" smtClean="0"/>
              <a:t>Next-Generation Data Center</a:t>
            </a:r>
            <a:br>
              <a:rPr lang="en-US" dirty="0" smtClean="0"/>
            </a:br>
            <a:r>
              <a:rPr lang="en-US" sz="2900" dirty="0" smtClean="0">
                <a:solidFill>
                  <a:schemeClr val="tx1"/>
                </a:solidFill>
              </a:rPr>
              <a:t>IT Must Do More with Less</a:t>
            </a:r>
            <a:r>
              <a:rPr lang="en-US" dirty="0" smtClean="0"/>
              <a:t/>
            </a:r>
            <a:br>
              <a:rPr lang="en-US" dirty="0" smtClean="0"/>
            </a:br>
            <a:endParaRPr lang="en-US" dirty="0"/>
          </a:p>
        </p:txBody>
      </p:sp>
      <p:sp>
        <p:nvSpPr>
          <p:cNvPr id="6" name="Slide Number Placeholder 5"/>
          <p:cNvSpPr>
            <a:spLocks noGrp="1"/>
          </p:cNvSpPr>
          <p:nvPr>
            <p:ph type="sldNum" sz="quarter" idx="12"/>
          </p:nvPr>
        </p:nvSpPr>
        <p:spPr/>
        <p:txBody>
          <a:bodyPr/>
          <a:lstStyle/>
          <a:p>
            <a:r>
              <a:rPr lang="en-US" dirty="0" smtClean="0"/>
              <a:t>4</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57200" y="1327665"/>
            <a:ext cx="8305799" cy="3549957"/>
          </a:xfrm>
          <a:prstGeom prst="rect">
            <a:avLst/>
          </a:prstGeom>
        </p:spPr>
      </p:pic>
      <p:sp>
        <p:nvSpPr>
          <p:cNvPr id="9" name="TextBox 8"/>
          <p:cNvSpPr txBox="1"/>
          <p:nvPr/>
        </p:nvSpPr>
        <p:spPr>
          <a:xfrm>
            <a:off x="353962" y="5486400"/>
            <a:ext cx="8409038" cy="544765"/>
          </a:xfrm>
          <a:prstGeom prst="rect">
            <a:avLst/>
          </a:prstGeom>
          <a:noFill/>
        </p:spPr>
        <p:txBody>
          <a:bodyPr wrap="square" rtlCol="0" anchor="ctr">
            <a:spAutoFit/>
          </a:bodyPr>
          <a:lstStyle/>
          <a:p>
            <a:pPr marL="115888" indent="-115888" eaLnBrk="0" hangingPunct="0">
              <a:lnSpc>
                <a:spcPct val="80000"/>
              </a:lnSpc>
              <a:spcBef>
                <a:spcPct val="50000"/>
              </a:spcBef>
            </a:pPr>
            <a:r>
              <a:rPr lang="en-US" sz="700" dirty="0" smtClean="0">
                <a:solidFill>
                  <a:srgbClr val="909497"/>
                </a:solidFill>
                <a:cs typeface="Arial"/>
              </a:rPr>
              <a:t>1	IDC. </a:t>
            </a:r>
            <a:r>
              <a:rPr lang="en-US" sz="700" dirty="0">
                <a:solidFill>
                  <a:srgbClr val="909497"/>
                </a:solidFill>
                <a:cs typeface="Arial"/>
              </a:rPr>
              <a:t>“Server Workloads Forecast” </a:t>
            </a:r>
            <a:r>
              <a:rPr lang="en-US" sz="700" dirty="0" smtClean="0">
                <a:solidFill>
                  <a:srgbClr val="909497"/>
                </a:solidFill>
                <a:cs typeface="Arial"/>
              </a:rPr>
              <a:t>(2009). </a:t>
            </a:r>
            <a:endParaRPr lang="en-US" sz="700" dirty="0">
              <a:solidFill>
                <a:srgbClr val="909497"/>
              </a:solidFill>
              <a:cs typeface="Arial"/>
            </a:endParaRPr>
          </a:p>
          <a:p>
            <a:pPr marL="115888" indent="-115888" eaLnBrk="0" hangingPunct="0">
              <a:lnSpc>
                <a:spcPct val="80000"/>
              </a:lnSpc>
              <a:spcBef>
                <a:spcPct val="50000"/>
              </a:spcBef>
            </a:pPr>
            <a:r>
              <a:rPr lang="en-US" sz="700" dirty="0" smtClean="0">
                <a:solidFill>
                  <a:srgbClr val="909497"/>
                </a:solidFill>
                <a:cs typeface="Arial"/>
              </a:rPr>
              <a:t>2	IDC. </a:t>
            </a:r>
            <a:r>
              <a:rPr lang="en-US" sz="700" dirty="0">
                <a:solidFill>
                  <a:srgbClr val="909497"/>
                </a:solidFill>
                <a:cs typeface="Arial"/>
              </a:rPr>
              <a:t>“The Internet Reaches Late Adolescence” </a:t>
            </a:r>
            <a:r>
              <a:rPr lang="en-US" sz="700" dirty="0" smtClean="0">
                <a:solidFill>
                  <a:srgbClr val="909497"/>
                </a:solidFill>
                <a:cs typeface="Arial"/>
              </a:rPr>
              <a:t>(December 2009, </a:t>
            </a:r>
            <a:r>
              <a:rPr lang="en-US" sz="700" dirty="0">
                <a:solidFill>
                  <a:srgbClr val="909497"/>
                </a:solidFill>
                <a:cs typeface="Arial"/>
              </a:rPr>
              <a:t>extrapolation by Intel for </a:t>
            </a:r>
            <a:r>
              <a:rPr lang="en-US" sz="700" dirty="0" smtClean="0">
                <a:solidFill>
                  <a:srgbClr val="909497"/>
                </a:solidFill>
                <a:cs typeface="Arial"/>
              </a:rPr>
              <a:t>2015). ECG. </a:t>
            </a:r>
            <a:r>
              <a:rPr lang="en-US" sz="700" dirty="0">
                <a:solidFill>
                  <a:srgbClr val="909497"/>
                </a:solidFill>
                <a:cs typeface="Arial"/>
              </a:rPr>
              <a:t>“Worldwide Device Estimates Year </a:t>
            </a:r>
            <a:r>
              <a:rPr lang="en-US" sz="700" dirty="0" smtClean="0">
                <a:solidFill>
                  <a:srgbClr val="909497"/>
                </a:solidFill>
                <a:cs typeface="Arial"/>
              </a:rPr>
              <a:t>2020―Intel </a:t>
            </a:r>
            <a:r>
              <a:rPr lang="en-US" sz="700" dirty="0">
                <a:solidFill>
                  <a:srgbClr val="909497"/>
                </a:solidFill>
                <a:cs typeface="Arial"/>
              </a:rPr>
              <a:t>One Smart Network </a:t>
            </a:r>
            <a:r>
              <a:rPr lang="en-US" sz="700" dirty="0" smtClean="0">
                <a:solidFill>
                  <a:srgbClr val="909497"/>
                </a:solidFill>
                <a:cs typeface="Arial"/>
              </a:rPr>
              <a:t/>
            </a:r>
            <a:br>
              <a:rPr lang="en-US" sz="700" dirty="0" smtClean="0">
                <a:solidFill>
                  <a:srgbClr val="909497"/>
                </a:solidFill>
                <a:cs typeface="Arial"/>
              </a:rPr>
            </a:br>
            <a:r>
              <a:rPr lang="en-US" sz="700" dirty="0" smtClean="0">
                <a:solidFill>
                  <a:srgbClr val="909497"/>
                </a:solidFill>
                <a:cs typeface="Arial"/>
              </a:rPr>
              <a:t>Work</a:t>
            </a:r>
            <a:r>
              <a:rPr lang="en-US" sz="700" dirty="0">
                <a:solidFill>
                  <a:srgbClr val="909497"/>
                </a:solidFill>
                <a:cs typeface="Arial"/>
              </a:rPr>
              <a:t>” </a:t>
            </a:r>
            <a:r>
              <a:rPr lang="en-US" sz="700" dirty="0" smtClean="0">
                <a:solidFill>
                  <a:srgbClr val="909497"/>
                </a:solidFill>
                <a:cs typeface="Arial"/>
              </a:rPr>
              <a:t>forecast.</a:t>
            </a:r>
            <a:endParaRPr lang="en-US" sz="700" dirty="0">
              <a:solidFill>
                <a:srgbClr val="909497"/>
              </a:solidFill>
              <a:cs typeface="Arial"/>
            </a:endParaRPr>
          </a:p>
          <a:p>
            <a:pPr marL="115888" indent="-115888" eaLnBrk="0" hangingPunct="0">
              <a:lnSpc>
                <a:spcPct val="80000"/>
              </a:lnSpc>
              <a:spcBef>
                <a:spcPct val="50000"/>
              </a:spcBef>
            </a:pPr>
            <a:r>
              <a:rPr lang="en-US" sz="700" dirty="0" smtClean="0">
                <a:solidFill>
                  <a:srgbClr val="909497"/>
                </a:solidFill>
                <a:cs typeface="Arial"/>
              </a:rPr>
              <a:t>3	Source: </a:t>
            </a:r>
            <a:r>
              <a:rPr lang="en-US" sz="700" dirty="0" smtClean="0">
                <a:solidFill>
                  <a:srgbClr val="909497"/>
                </a:solidFill>
                <a:cs typeface="Arial"/>
                <a:hlinkClick r:id="rId4"/>
              </a:rPr>
              <a:t>cisco.com/assets/</a:t>
            </a:r>
            <a:r>
              <a:rPr lang="en-US" sz="700" dirty="0" err="1" smtClean="0">
                <a:solidFill>
                  <a:srgbClr val="909497"/>
                </a:solidFill>
                <a:cs typeface="Arial"/>
                <a:hlinkClick r:id="rId4"/>
              </a:rPr>
              <a:t>cdc_content_elements</a:t>
            </a:r>
            <a:r>
              <a:rPr lang="en-US" sz="700" dirty="0" smtClean="0">
                <a:solidFill>
                  <a:srgbClr val="909497"/>
                </a:solidFill>
                <a:cs typeface="Arial"/>
                <a:hlinkClick r:id="rId4"/>
              </a:rPr>
              <a:t>/</a:t>
            </a:r>
            <a:r>
              <a:rPr lang="en-US" sz="700" dirty="0" err="1" smtClean="0">
                <a:solidFill>
                  <a:srgbClr val="909497"/>
                </a:solidFill>
                <a:cs typeface="Arial"/>
                <a:hlinkClick r:id="rId4"/>
              </a:rPr>
              <a:t>networking_solutions</a:t>
            </a:r>
            <a:r>
              <a:rPr lang="en-US" sz="700" dirty="0" smtClean="0">
                <a:solidFill>
                  <a:srgbClr val="909497"/>
                </a:solidFill>
                <a:cs typeface="Arial"/>
                <a:hlinkClick r:id="rId4"/>
              </a:rPr>
              <a:t>/</a:t>
            </a:r>
            <a:r>
              <a:rPr lang="en-US" sz="700" dirty="0" err="1" smtClean="0">
                <a:solidFill>
                  <a:srgbClr val="909497"/>
                </a:solidFill>
                <a:cs typeface="Arial"/>
                <a:hlinkClick r:id="rId4"/>
              </a:rPr>
              <a:t>service_provider</a:t>
            </a:r>
            <a:r>
              <a:rPr lang="en-US" sz="700" dirty="0" smtClean="0">
                <a:solidFill>
                  <a:srgbClr val="909497"/>
                </a:solidFill>
                <a:cs typeface="Arial"/>
                <a:hlinkClick r:id="rId4"/>
              </a:rPr>
              <a:t>/visual_networking_ip_traffic_chart.html</a:t>
            </a:r>
            <a:r>
              <a:rPr lang="en-US" sz="700" dirty="0" smtClean="0">
                <a:solidFill>
                  <a:srgbClr val="909497"/>
                </a:solidFill>
                <a:cs typeface="Arial"/>
              </a:rPr>
              <a:t>, </a:t>
            </a:r>
            <a:r>
              <a:rPr lang="en-US" sz="700" dirty="0">
                <a:solidFill>
                  <a:srgbClr val="909497"/>
                </a:solidFill>
                <a:cs typeface="Arial"/>
              </a:rPr>
              <a:t>extrapolated to </a:t>
            </a:r>
            <a:r>
              <a:rPr lang="en-US" sz="700" dirty="0" smtClean="0">
                <a:solidFill>
                  <a:srgbClr val="909497"/>
                </a:solidFill>
                <a:cs typeface="Arial"/>
              </a:rPr>
              <a:t>2015</a:t>
            </a:r>
            <a:endParaRPr lang="en-US" sz="700" dirty="0">
              <a:solidFill>
                <a:srgbClr val="909497"/>
              </a:solidFill>
              <a:cs typeface="Arial"/>
            </a:endParaRPr>
          </a:p>
        </p:txBody>
      </p:sp>
      <p:sp>
        <p:nvSpPr>
          <p:cNvPr id="3" name="TextBox 2"/>
          <p:cNvSpPr txBox="1"/>
          <p:nvPr/>
        </p:nvSpPr>
        <p:spPr>
          <a:xfrm>
            <a:off x="609600" y="4953000"/>
            <a:ext cx="8153400" cy="553998"/>
          </a:xfrm>
          <a:prstGeom prst="rect">
            <a:avLst/>
          </a:prstGeom>
          <a:noFill/>
        </p:spPr>
        <p:txBody>
          <a:bodyPr wrap="square" rtlCol="0">
            <a:spAutoFit/>
          </a:bodyPr>
          <a:lstStyle/>
          <a:p>
            <a:pPr algn="ctr"/>
            <a:r>
              <a:rPr lang="en-US" sz="1500" b="1" dirty="0">
                <a:solidFill>
                  <a:schemeClr val="tx1"/>
                </a:solidFill>
              </a:rPr>
              <a:t>Escalating demands on IT </a:t>
            </a:r>
            <a:r>
              <a:rPr lang="en-US" sz="1500" b="1" dirty="0" smtClean="0">
                <a:solidFill>
                  <a:schemeClr val="tx1"/>
                </a:solidFill>
              </a:rPr>
              <a:t>drive </a:t>
            </a:r>
            <a:r>
              <a:rPr lang="en-US" sz="1500" b="1" dirty="0">
                <a:solidFill>
                  <a:schemeClr val="tx1"/>
                </a:solidFill>
              </a:rPr>
              <a:t>need for the </a:t>
            </a:r>
            <a:r>
              <a:rPr lang="en-US" sz="1500" b="1" dirty="0" smtClean="0">
                <a:solidFill>
                  <a:schemeClr val="tx1"/>
                </a:solidFill>
              </a:rPr>
              <a:t/>
            </a:r>
            <a:br>
              <a:rPr lang="en-US" sz="1500" b="1" dirty="0" smtClean="0">
                <a:solidFill>
                  <a:schemeClr val="tx1"/>
                </a:solidFill>
              </a:rPr>
            </a:br>
            <a:r>
              <a:rPr lang="en-US" sz="1500" b="1" dirty="0" smtClean="0">
                <a:solidFill>
                  <a:schemeClr val="tx1"/>
                </a:solidFill>
              </a:rPr>
              <a:t>best </a:t>
            </a:r>
            <a:r>
              <a:rPr lang="en-US" sz="1500" b="1" dirty="0">
                <a:solidFill>
                  <a:schemeClr val="tx1"/>
                </a:solidFill>
              </a:rPr>
              <a:t>combination of performance, </a:t>
            </a:r>
            <a:r>
              <a:rPr lang="en-US" sz="1500" b="1" dirty="0" smtClean="0">
                <a:solidFill>
                  <a:schemeClr val="tx1"/>
                </a:solidFill>
              </a:rPr>
              <a:t>efficiency, </a:t>
            </a:r>
            <a:r>
              <a:rPr lang="en-US" sz="1500" b="1" dirty="0">
                <a:solidFill>
                  <a:schemeClr val="tx1"/>
                </a:solidFill>
              </a:rPr>
              <a:t>and cost </a:t>
            </a:r>
          </a:p>
        </p:txBody>
      </p:sp>
    </p:spTree>
    <p:extLst>
      <p:ext uri="{BB962C8B-B14F-4D97-AF65-F5344CB8AC3E}">
        <p14:creationId xmlns:p14="http://schemas.microsoft.com/office/powerpoint/2010/main" xmlns="" val="40774538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Next-Generation </a:t>
            </a:r>
            <a:r>
              <a:rPr lang="en-US" dirty="0"/>
              <a:t>Data Center </a:t>
            </a:r>
            <a:r>
              <a:rPr lang="en-US" dirty="0" smtClean="0"/>
              <a:t/>
            </a:r>
            <a:br>
              <a:rPr lang="en-US" dirty="0" smtClean="0"/>
            </a:br>
            <a:r>
              <a:rPr lang="en-US" sz="2600" dirty="0" smtClean="0">
                <a:solidFill>
                  <a:schemeClr val="tx1"/>
                </a:solidFill>
              </a:rPr>
              <a:t>Intel</a:t>
            </a:r>
            <a:r>
              <a:rPr lang="en-US" sz="2600" baseline="30000" dirty="0">
                <a:solidFill>
                  <a:schemeClr val="tx1"/>
                </a:solidFill>
              </a:rPr>
              <a:t>®</a:t>
            </a:r>
            <a:r>
              <a:rPr lang="en-US" sz="2600" dirty="0">
                <a:solidFill>
                  <a:schemeClr val="tx1"/>
                </a:solidFill>
              </a:rPr>
              <a:t> </a:t>
            </a:r>
            <a:r>
              <a:rPr lang="en-US" sz="2600" dirty="0" smtClean="0">
                <a:solidFill>
                  <a:schemeClr val="tx1"/>
                </a:solidFill>
              </a:rPr>
              <a:t>Xeon</a:t>
            </a:r>
            <a:r>
              <a:rPr lang="en-US" sz="2600" baseline="30000" dirty="0" smtClean="0">
                <a:solidFill>
                  <a:schemeClr val="tx1"/>
                </a:solidFill>
              </a:rPr>
              <a:t>®</a:t>
            </a:r>
            <a:r>
              <a:rPr lang="en-US" sz="2600" dirty="0" smtClean="0">
                <a:solidFill>
                  <a:schemeClr val="tx1"/>
                </a:solidFill>
              </a:rPr>
              <a:t> </a:t>
            </a:r>
            <a:r>
              <a:rPr lang="en-US" sz="2600" dirty="0">
                <a:solidFill>
                  <a:schemeClr val="tx1"/>
                </a:solidFill>
              </a:rPr>
              <a:t>Processor E5 </a:t>
            </a:r>
          </a:p>
        </p:txBody>
      </p:sp>
      <p:sp>
        <p:nvSpPr>
          <p:cNvPr id="3" name="Content Placeholder 2"/>
          <p:cNvSpPr>
            <a:spLocks noGrp="1"/>
          </p:cNvSpPr>
          <p:nvPr>
            <p:ph idx="1"/>
          </p:nvPr>
        </p:nvSpPr>
        <p:spPr>
          <a:xfrm>
            <a:off x="353962" y="1327665"/>
            <a:ext cx="8436076" cy="805935"/>
          </a:xfrm>
        </p:spPr>
        <p:txBody>
          <a:bodyPr/>
          <a:lstStyle/>
          <a:p>
            <a:r>
              <a:rPr lang="en-US" dirty="0" smtClean="0"/>
              <a:t>Built-in </a:t>
            </a:r>
            <a:r>
              <a:rPr lang="en-US" dirty="0"/>
              <a:t>performance and capabilities to support innovation such as cloud service delivery and </a:t>
            </a:r>
            <a:r>
              <a:rPr lang="en-US" dirty="0" smtClean="0"/>
              <a:t>high-performance computing</a:t>
            </a:r>
            <a:endParaRPr lang="en-US" dirty="0"/>
          </a:p>
        </p:txBody>
      </p:sp>
      <p:sp>
        <p:nvSpPr>
          <p:cNvPr id="4" name="Slide Number Placeholder 3"/>
          <p:cNvSpPr>
            <a:spLocks noGrp="1"/>
          </p:cNvSpPr>
          <p:nvPr>
            <p:ph type="sldNum" sz="quarter" idx="12"/>
          </p:nvPr>
        </p:nvSpPr>
        <p:spPr/>
        <p:txBody>
          <a:bodyPr/>
          <a:lstStyle/>
          <a:p>
            <a:r>
              <a:rPr lang="en-US" dirty="0" smtClean="0"/>
              <a:t>5</a:t>
            </a:r>
            <a:endParaRPr lang="en-US" dirty="0"/>
          </a:p>
        </p:txBody>
      </p:sp>
      <p:sp>
        <p:nvSpPr>
          <p:cNvPr id="5" name="AutoShape 38"/>
          <p:cNvSpPr>
            <a:spLocks noChangeArrowheads="1"/>
          </p:cNvSpPr>
          <p:nvPr/>
        </p:nvSpPr>
        <p:spPr bwMode="auto">
          <a:xfrm>
            <a:off x="457200" y="2514600"/>
            <a:ext cx="5029200" cy="2834622"/>
          </a:xfrm>
          <a:prstGeom prst="roundRect">
            <a:avLst>
              <a:gd name="adj" fmla="val 283"/>
            </a:avLst>
          </a:prstGeom>
          <a:gradFill flip="none" rotWithShape="1">
            <a:gsLst>
              <a:gs pos="0">
                <a:srgbClr val="0071C5"/>
              </a:gs>
              <a:gs pos="50000">
                <a:schemeClr val="accent2">
                  <a:shade val="67500"/>
                  <a:satMod val="115000"/>
                </a:schemeClr>
              </a:gs>
              <a:gs pos="100000">
                <a:srgbClr val="00AEEF"/>
              </a:gs>
            </a:gsLst>
            <a:lin ang="10800000" scaled="1"/>
            <a:tileRect/>
          </a:gradFill>
          <a:ln>
            <a:noFill/>
            <a:headEnd/>
            <a:tailEnd/>
          </a:ln>
          <a:effectLst/>
        </p:spPr>
        <p:style>
          <a:lnRef idx="3">
            <a:schemeClr val="lt1"/>
          </a:lnRef>
          <a:fillRef idx="1">
            <a:schemeClr val="accent2"/>
          </a:fillRef>
          <a:effectRef idx="1">
            <a:schemeClr val="accent2"/>
          </a:effectRef>
          <a:fontRef idx="minor">
            <a:schemeClr val="lt1"/>
          </a:fontRef>
        </p:style>
        <p:txBody>
          <a:bodyPr wrap="none" anchor="ctr"/>
          <a:lstStyle/>
          <a:p>
            <a:pPr algn="ctr" eaLnBrk="0" hangingPunct="0">
              <a:lnSpc>
                <a:spcPct val="80000"/>
              </a:lnSpc>
              <a:spcBef>
                <a:spcPct val="50000"/>
              </a:spcBef>
            </a:pPr>
            <a:endParaRPr lang="en-US" sz="2000" b="1" baseline="30000" dirty="0">
              <a:solidFill>
                <a:srgbClr val="FFFFFF"/>
              </a:solidFill>
            </a:endParaRPr>
          </a:p>
        </p:txBody>
      </p:sp>
      <p:sp>
        <p:nvSpPr>
          <p:cNvPr id="7" name="Rectangle 6"/>
          <p:cNvSpPr/>
          <p:nvPr/>
        </p:nvSpPr>
        <p:spPr>
          <a:xfrm>
            <a:off x="665669" y="2653099"/>
            <a:ext cx="4134931" cy="2557623"/>
          </a:xfrm>
          <a:prstGeom prst="rect">
            <a:avLst/>
          </a:prstGeom>
        </p:spPr>
        <p:txBody>
          <a:bodyPr wrap="square" lIns="64008" tIns="32004" rIns="64008" bIns="32004" anchor="ctr">
            <a:spAutoFit/>
          </a:bodyPr>
          <a:lstStyle/>
          <a:p>
            <a:pPr fontAlgn="auto">
              <a:spcBef>
                <a:spcPts val="0"/>
              </a:spcBef>
              <a:spcAft>
                <a:spcPts val="0"/>
              </a:spcAft>
              <a:defRPr/>
            </a:pPr>
            <a:r>
              <a:rPr lang="en-US" kern="0" dirty="0" smtClean="0">
                <a:solidFill>
                  <a:schemeClr val="bg1"/>
                </a:solidFill>
                <a:cs typeface="Arial" charset="0"/>
              </a:rPr>
              <a:t>Significant performance gains</a:t>
            </a:r>
          </a:p>
          <a:p>
            <a:pPr fontAlgn="auto">
              <a:spcBef>
                <a:spcPts val="0"/>
              </a:spcBef>
              <a:spcAft>
                <a:spcPts val="0"/>
              </a:spcAft>
              <a:defRPr/>
            </a:pPr>
            <a:endParaRPr lang="en-US" kern="0" dirty="0" smtClean="0">
              <a:solidFill>
                <a:schemeClr val="bg1"/>
              </a:solidFill>
              <a:cs typeface="Arial" charset="0"/>
            </a:endParaRPr>
          </a:p>
          <a:p>
            <a:pPr fontAlgn="auto">
              <a:spcBef>
                <a:spcPts val="0"/>
              </a:spcBef>
              <a:spcAft>
                <a:spcPts val="0"/>
              </a:spcAft>
              <a:defRPr/>
            </a:pPr>
            <a:r>
              <a:rPr lang="en-US" kern="0" dirty="0" smtClean="0">
                <a:solidFill>
                  <a:schemeClr val="bg1"/>
                </a:solidFill>
                <a:cs typeface="Arial" charset="0"/>
              </a:rPr>
              <a:t>Improved networking</a:t>
            </a:r>
            <a:endParaRPr lang="en-US" kern="0" dirty="0">
              <a:solidFill>
                <a:schemeClr val="bg1"/>
              </a:solidFill>
              <a:cs typeface="Arial" charset="0"/>
            </a:endParaRPr>
          </a:p>
          <a:p>
            <a:pPr fontAlgn="auto">
              <a:spcBef>
                <a:spcPts val="0"/>
              </a:spcBef>
              <a:spcAft>
                <a:spcPts val="0"/>
              </a:spcAft>
              <a:defRPr/>
            </a:pPr>
            <a:endParaRPr lang="en-US" kern="0" dirty="0" smtClean="0">
              <a:solidFill>
                <a:schemeClr val="bg1"/>
              </a:solidFill>
              <a:cs typeface="Arial" charset="0"/>
            </a:endParaRPr>
          </a:p>
          <a:p>
            <a:pPr fontAlgn="auto">
              <a:spcBef>
                <a:spcPts val="0"/>
              </a:spcBef>
              <a:spcAft>
                <a:spcPts val="0"/>
              </a:spcAft>
              <a:defRPr/>
            </a:pPr>
            <a:r>
              <a:rPr lang="en-US" kern="0" dirty="0" smtClean="0">
                <a:solidFill>
                  <a:schemeClr val="bg1"/>
                </a:solidFill>
                <a:cs typeface="Arial" charset="0"/>
              </a:rPr>
              <a:t>Scalable and optimized storage</a:t>
            </a:r>
          </a:p>
          <a:p>
            <a:pPr fontAlgn="auto">
              <a:spcBef>
                <a:spcPts val="0"/>
              </a:spcBef>
              <a:spcAft>
                <a:spcPts val="0"/>
              </a:spcAft>
              <a:defRPr/>
            </a:pPr>
            <a:endParaRPr lang="en-US" dirty="0" smtClean="0">
              <a:solidFill>
                <a:schemeClr val="bg1"/>
              </a:solidFill>
            </a:endParaRPr>
          </a:p>
          <a:p>
            <a:pPr fontAlgn="auto">
              <a:spcBef>
                <a:spcPts val="0"/>
              </a:spcBef>
              <a:spcAft>
                <a:spcPts val="0"/>
              </a:spcAft>
              <a:defRPr/>
            </a:pPr>
            <a:r>
              <a:rPr lang="en-US" kern="0" dirty="0" smtClean="0">
                <a:solidFill>
                  <a:schemeClr val="bg1"/>
                </a:solidFill>
                <a:cs typeface="Arial" charset="0"/>
              </a:rPr>
              <a:t>Data and infrastructure protection</a:t>
            </a:r>
          </a:p>
          <a:p>
            <a:pPr fontAlgn="auto">
              <a:spcBef>
                <a:spcPts val="0"/>
              </a:spcBef>
              <a:spcAft>
                <a:spcPts val="0"/>
              </a:spcAft>
              <a:defRPr/>
            </a:pPr>
            <a:endParaRPr lang="en-US" kern="0" dirty="0">
              <a:solidFill>
                <a:schemeClr val="bg1"/>
              </a:solidFill>
              <a:cs typeface="Arial" charset="0"/>
            </a:endParaRPr>
          </a:p>
          <a:p>
            <a:pPr fontAlgn="auto">
              <a:spcBef>
                <a:spcPts val="0"/>
              </a:spcBef>
              <a:spcAft>
                <a:spcPts val="0"/>
              </a:spcAft>
              <a:defRPr/>
            </a:pPr>
            <a:r>
              <a:rPr lang="en-US" kern="0" dirty="0" smtClean="0">
                <a:solidFill>
                  <a:schemeClr val="bg1"/>
                </a:solidFill>
                <a:cs typeface="Arial" charset="0"/>
              </a:rPr>
              <a:t>Optimized power</a:t>
            </a:r>
          </a:p>
        </p:txBody>
      </p:sp>
      <p:cxnSp>
        <p:nvCxnSpPr>
          <p:cNvPr id="8" name="Straight Connector 7"/>
          <p:cNvCxnSpPr/>
          <p:nvPr/>
        </p:nvCxnSpPr>
        <p:spPr>
          <a:xfrm>
            <a:off x="665669" y="3124200"/>
            <a:ext cx="4134931"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665669" y="4800600"/>
            <a:ext cx="4134931"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665669" y="4191000"/>
            <a:ext cx="4134931"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665669" y="3657600"/>
            <a:ext cx="4134931"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210089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Next-Generation </a:t>
            </a:r>
            <a:r>
              <a:rPr lang="en-US" dirty="0"/>
              <a:t>Data Center</a:t>
            </a:r>
            <a:br>
              <a:rPr lang="en-US" dirty="0"/>
            </a:br>
            <a:r>
              <a:rPr lang="en-US" sz="2600" dirty="0" smtClean="0">
                <a:solidFill>
                  <a:schemeClr val="tx1"/>
                </a:solidFill>
              </a:rPr>
              <a:t>Stepped-Up </a:t>
            </a:r>
            <a:r>
              <a:rPr lang="en-US" sz="2600" dirty="0">
                <a:solidFill>
                  <a:schemeClr val="tx1"/>
                </a:solidFill>
              </a:rPr>
              <a:t>Server Performance</a:t>
            </a:r>
          </a:p>
        </p:txBody>
      </p:sp>
      <p:sp>
        <p:nvSpPr>
          <p:cNvPr id="3" name="Content Placeholder 2"/>
          <p:cNvSpPr>
            <a:spLocks noGrp="1"/>
          </p:cNvSpPr>
          <p:nvPr>
            <p:ph idx="1"/>
          </p:nvPr>
        </p:nvSpPr>
        <p:spPr>
          <a:xfrm>
            <a:off x="353962" y="1327665"/>
            <a:ext cx="8436076" cy="501135"/>
          </a:xfrm>
        </p:spPr>
        <p:txBody>
          <a:bodyPr/>
          <a:lstStyle/>
          <a:p>
            <a:r>
              <a:rPr lang="en-US" dirty="0" smtClean="0"/>
              <a:t>More </a:t>
            </a:r>
            <a:r>
              <a:rPr lang="en-US" dirty="0"/>
              <a:t>power and faster </a:t>
            </a:r>
            <a:r>
              <a:rPr lang="en-US" dirty="0" smtClean="0"/>
              <a:t>connections </a:t>
            </a:r>
            <a:endParaRPr lang="en-US" dirty="0"/>
          </a:p>
        </p:txBody>
      </p:sp>
      <p:sp>
        <p:nvSpPr>
          <p:cNvPr id="4" name="Slide Number Placeholder 3"/>
          <p:cNvSpPr>
            <a:spLocks noGrp="1"/>
          </p:cNvSpPr>
          <p:nvPr>
            <p:ph type="sldNum" sz="quarter" idx="12"/>
          </p:nvPr>
        </p:nvSpPr>
        <p:spPr>
          <a:xfrm>
            <a:off x="353962" y="6400800"/>
            <a:ext cx="425768" cy="190500"/>
          </a:xfrm>
        </p:spPr>
        <p:txBody>
          <a:bodyPr/>
          <a:lstStyle/>
          <a:p>
            <a:r>
              <a:rPr lang="en-US" dirty="0" smtClean="0"/>
              <a:t>6</a:t>
            </a:r>
            <a:endParaRPr lang="en-US" dirty="0"/>
          </a:p>
        </p:txBody>
      </p:sp>
      <p:sp>
        <p:nvSpPr>
          <p:cNvPr id="6" name="AutoShape 38"/>
          <p:cNvSpPr>
            <a:spLocks noChangeArrowheads="1"/>
          </p:cNvSpPr>
          <p:nvPr/>
        </p:nvSpPr>
        <p:spPr bwMode="auto">
          <a:xfrm>
            <a:off x="457200" y="1828800"/>
            <a:ext cx="4419600" cy="3124200"/>
          </a:xfrm>
          <a:prstGeom prst="roundRect">
            <a:avLst>
              <a:gd name="adj" fmla="val 283"/>
            </a:avLst>
          </a:prstGeom>
          <a:gradFill flip="none" rotWithShape="1">
            <a:gsLst>
              <a:gs pos="0">
                <a:srgbClr val="0071C5"/>
              </a:gs>
              <a:gs pos="50000">
                <a:schemeClr val="accent2">
                  <a:shade val="67500"/>
                  <a:satMod val="115000"/>
                </a:schemeClr>
              </a:gs>
              <a:gs pos="100000">
                <a:srgbClr val="00AEEF"/>
              </a:gs>
            </a:gsLst>
            <a:lin ang="10800000" scaled="1"/>
            <a:tileRect/>
          </a:gradFill>
          <a:ln>
            <a:noFill/>
            <a:headEnd/>
            <a:tailEnd/>
          </a:ln>
          <a:effectLst/>
        </p:spPr>
        <p:style>
          <a:lnRef idx="3">
            <a:schemeClr val="lt1"/>
          </a:lnRef>
          <a:fillRef idx="1">
            <a:schemeClr val="accent2"/>
          </a:fillRef>
          <a:effectRef idx="1">
            <a:schemeClr val="accent2"/>
          </a:effectRef>
          <a:fontRef idx="minor">
            <a:schemeClr val="lt1"/>
          </a:fontRef>
        </p:style>
        <p:txBody>
          <a:bodyPr wrap="none" anchor="ctr"/>
          <a:lstStyle/>
          <a:p>
            <a:pPr algn="ctr" eaLnBrk="0" hangingPunct="0">
              <a:lnSpc>
                <a:spcPct val="80000"/>
              </a:lnSpc>
              <a:spcBef>
                <a:spcPct val="50000"/>
              </a:spcBef>
            </a:pPr>
            <a:endParaRPr lang="en-US" sz="2000" b="1" baseline="30000" dirty="0">
              <a:solidFill>
                <a:srgbClr val="FFFFFF"/>
              </a:solidFill>
            </a:endParaRPr>
          </a:p>
        </p:txBody>
      </p:sp>
      <p:sp>
        <p:nvSpPr>
          <p:cNvPr id="7" name="Rectangle 6"/>
          <p:cNvSpPr/>
          <p:nvPr/>
        </p:nvSpPr>
        <p:spPr>
          <a:xfrm>
            <a:off x="665669" y="1958200"/>
            <a:ext cx="4058731" cy="2865400"/>
          </a:xfrm>
          <a:prstGeom prst="rect">
            <a:avLst/>
          </a:prstGeom>
        </p:spPr>
        <p:txBody>
          <a:bodyPr wrap="square" lIns="64008" tIns="32004" rIns="64008" bIns="32004" anchor="ctr">
            <a:spAutoFit/>
          </a:bodyPr>
          <a:lstStyle/>
          <a:p>
            <a:r>
              <a:rPr lang="en-US" sz="1400" dirty="0" smtClean="0">
                <a:solidFill>
                  <a:schemeClr val="bg1"/>
                </a:solidFill>
              </a:rPr>
              <a:t>Up </a:t>
            </a:r>
            <a:r>
              <a:rPr lang="en-US" sz="1400" dirty="0">
                <a:solidFill>
                  <a:schemeClr val="bg1"/>
                </a:solidFill>
              </a:rPr>
              <a:t>to </a:t>
            </a:r>
            <a:r>
              <a:rPr lang="en-US" sz="1400" b="1" dirty="0">
                <a:solidFill>
                  <a:schemeClr val="bg1"/>
                </a:solidFill>
              </a:rPr>
              <a:t>80% raw performance boost </a:t>
            </a:r>
            <a:r>
              <a:rPr lang="en-US" sz="1400" dirty="0">
                <a:solidFill>
                  <a:schemeClr val="bg1"/>
                </a:solidFill>
              </a:rPr>
              <a:t>vs. prior </a:t>
            </a:r>
            <a:r>
              <a:rPr lang="en-US" sz="1400" dirty="0" smtClean="0">
                <a:solidFill>
                  <a:schemeClr val="bg1"/>
                </a:solidFill>
              </a:rPr>
              <a:t>generations</a:t>
            </a:r>
            <a:r>
              <a:rPr lang="en-US" sz="1400" baseline="30000" dirty="0" smtClean="0">
                <a:solidFill>
                  <a:schemeClr val="bg1"/>
                </a:solidFill>
              </a:rPr>
              <a:t>4</a:t>
            </a:r>
            <a:r>
              <a:rPr lang="en-US" sz="1400" dirty="0" smtClean="0">
                <a:solidFill>
                  <a:schemeClr val="bg1"/>
                </a:solidFill>
              </a:rPr>
              <a:t> </a:t>
            </a:r>
            <a:r>
              <a:rPr lang="en-US" sz="1400" dirty="0">
                <a:solidFill>
                  <a:schemeClr val="bg1"/>
                </a:solidFill>
              </a:rPr>
              <a:t>at consistent power </a:t>
            </a:r>
            <a:r>
              <a:rPr lang="en-US" sz="1400" dirty="0" smtClean="0">
                <a:solidFill>
                  <a:schemeClr val="bg1"/>
                </a:solidFill>
              </a:rPr>
              <a:t>level</a:t>
            </a:r>
          </a:p>
          <a:p>
            <a:r>
              <a:rPr lang="en-US" sz="1400" dirty="0" smtClean="0">
                <a:solidFill>
                  <a:schemeClr val="bg1"/>
                </a:solidFill>
              </a:rPr>
              <a:t> </a:t>
            </a:r>
            <a:endParaRPr lang="en-US" sz="1400" dirty="0">
              <a:solidFill>
                <a:schemeClr val="bg1"/>
              </a:solidFill>
            </a:endParaRPr>
          </a:p>
          <a:p>
            <a:r>
              <a:rPr lang="en-US" sz="1400" dirty="0">
                <a:solidFill>
                  <a:schemeClr val="bg1"/>
                </a:solidFill>
              </a:rPr>
              <a:t>Intel</a:t>
            </a:r>
            <a:r>
              <a:rPr lang="en-US" sz="1400" baseline="30000" dirty="0">
                <a:solidFill>
                  <a:schemeClr val="bg1"/>
                </a:solidFill>
              </a:rPr>
              <a:t>®</a:t>
            </a:r>
            <a:r>
              <a:rPr lang="en-US" sz="1400" dirty="0">
                <a:solidFill>
                  <a:schemeClr val="bg1"/>
                </a:solidFill>
              </a:rPr>
              <a:t> Integrated I/O </a:t>
            </a:r>
            <a:r>
              <a:rPr lang="en-US" sz="1400" b="1" dirty="0">
                <a:solidFill>
                  <a:schemeClr val="bg1"/>
                </a:solidFill>
              </a:rPr>
              <a:t>cuts </a:t>
            </a:r>
            <a:r>
              <a:rPr lang="en-US" sz="1400" b="1" dirty="0" smtClean="0">
                <a:solidFill>
                  <a:schemeClr val="bg1"/>
                </a:solidFill>
              </a:rPr>
              <a:t>latency</a:t>
            </a:r>
            <a:r>
              <a:rPr lang="en-US" sz="1400" baseline="30000" dirty="0" smtClean="0">
                <a:solidFill>
                  <a:schemeClr val="bg1"/>
                </a:solidFill>
              </a:rPr>
              <a:t>5</a:t>
            </a:r>
            <a:r>
              <a:rPr lang="en-US" sz="1400" dirty="0" smtClean="0">
                <a:solidFill>
                  <a:schemeClr val="bg1"/>
                </a:solidFill>
              </a:rPr>
              <a:t> </a:t>
            </a:r>
            <a:r>
              <a:rPr lang="en-US" sz="1400" dirty="0">
                <a:solidFill>
                  <a:schemeClr val="bg1"/>
                </a:solidFill>
              </a:rPr>
              <a:t>while adding capacity </a:t>
            </a:r>
            <a:r>
              <a:rPr lang="en-US" sz="1400" dirty="0" smtClean="0">
                <a:solidFill>
                  <a:schemeClr val="bg1"/>
                </a:solidFill>
              </a:rPr>
              <a:t>and bandwidth</a:t>
            </a:r>
          </a:p>
          <a:p>
            <a:endParaRPr lang="en-US" sz="1400" dirty="0">
              <a:solidFill>
                <a:schemeClr val="bg1"/>
              </a:solidFill>
            </a:endParaRPr>
          </a:p>
          <a:p>
            <a:r>
              <a:rPr lang="en-US" sz="1400" b="1" dirty="0">
                <a:solidFill>
                  <a:schemeClr val="bg1"/>
                </a:solidFill>
              </a:rPr>
              <a:t>Adapts to workload spikes </a:t>
            </a:r>
            <a:r>
              <a:rPr lang="en-US" sz="1400" dirty="0">
                <a:solidFill>
                  <a:schemeClr val="bg1"/>
                </a:solidFill>
              </a:rPr>
              <a:t>with </a:t>
            </a:r>
            <a:r>
              <a:rPr lang="en-US" sz="1400" dirty="0" smtClean="0">
                <a:solidFill>
                  <a:schemeClr val="bg1"/>
                </a:solidFill>
              </a:rPr>
              <a:t>Intel </a:t>
            </a:r>
            <a:r>
              <a:rPr lang="en-US" sz="1400" dirty="0">
                <a:solidFill>
                  <a:schemeClr val="bg1"/>
                </a:solidFill>
              </a:rPr>
              <a:t>Turbo Boost Technology </a:t>
            </a:r>
            <a:r>
              <a:rPr lang="en-US" sz="1400" dirty="0" smtClean="0">
                <a:solidFill>
                  <a:schemeClr val="bg1"/>
                </a:solidFill>
              </a:rPr>
              <a:t>2.0</a:t>
            </a:r>
          </a:p>
          <a:p>
            <a:endParaRPr lang="en-US" sz="1400" dirty="0">
              <a:solidFill>
                <a:schemeClr val="bg1"/>
              </a:solidFill>
            </a:endParaRPr>
          </a:p>
          <a:p>
            <a:r>
              <a:rPr lang="en-US" sz="1400" b="1" dirty="0">
                <a:solidFill>
                  <a:schemeClr val="bg1"/>
                </a:solidFill>
              </a:rPr>
              <a:t>Dramatically reduces compute time </a:t>
            </a:r>
            <a:r>
              <a:rPr lang="en-US" sz="1400" dirty="0">
                <a:solidFill>
                  <a:schemeClr val="bg1"/>
                </a:solidFill>
              </a:rPr>
              <a:t>with </a:t>
            </a:r>
            <a:r>
              <a:rPr lang="en-US" sz="1400" dirty="0" smtClean="0">
                <a:solidFill>
                  <a:schemeClr val="bg1"/>
                </a:solidFill>
              </a:rPr>
              <a:t>Intel </a:t>
            </a:r>
            <a:r>
              <a:rPr lang="en-US" sz="1400" dirty="0">
                <a:solidFill>
                  <a:schemeClr val="bg1"/>
                </a:solidFill>
              </a:rPr>
              <a:t>Advanced Vector Extensions for increased floating point operations per clock up to 2X</a:t>
            </a:r>
            <a:r>
              <a:rPr lang="en-US" sz="1400" baseline="30000" dirty="0">
                <a:solidFill>
                  <a:schemeClr val="bg1"/>
                </a:solidFill>
              </a:rPr>
              <a:t>6</a:t>
            </a:r>
          </a:p>
        </p:txBody>
      </p:sp>
      <p:cxnSp>
        <p:nvCxnSpPr>
          <p:cNvPr id="10" name="Straight Connector 9"/>
          <p:cNvCxnSpPr/>
          <p:nvPr/>
        </p:nvCxnSpPr>
        <p:spPr>
          <a:xfrm>
            <a:off x="723900" y="3181350"/>
            <a:ext cx="3931920" cy="3828"/>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723900" y="2514600"/>
            <a:ext cx="3931920"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723900" y="3819525"/>
            <a:ext cx="3931920" cy="3828"/>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410200" y="1600200"/>
            <a:ext cx="3092608" cy="3228975"/>
          </a:xfrm>
          <a:prstGeom prst="rect">
            <a:avLst/>
          </a:prstGeom>
        </p:spPr>
      </p:pic>
      <p:sp>
        <p:nvSpPr>
          <p:cNvPr id="18" name="TextBox 17"/>
          <p:cNvSpPr txBox="1"/>
          <p:nvPr/>
        </p:nvSpPr>
        <p:spPr>
          <a:xfrm>
            <a:off x="353962" y="5349642"/>
            <a:ext cx="8409038" cy="630942"/>
          </a:xfrm>
          <a:prstGeom prst="rect">
            <a:avLst/>
          </a:prstGeom>
          <a:noFill/>
        </p:spPr>
        <p:txBody>
          <a:bodyPr wrap="square" rtlCol="0">
            <a:spAutoFit/>
          </a:bodyPr>
          <a:lstStyle/>
          <a:p>
            <a:pPr marL="114300" indent="-114300"/>
            <a:r>
              <a:rPr lang="en-US" sz="700" dirty="0">
                <a:solidFill>
                  <a:srgbClr val="909497"/>
                </a:solidFill>
              </a:rPr>
              <a:t>4 </a:t>
            </a:r>
            <a:r>
              <a:rPr lang="en-US" sz="700" dirty="0" smtClean="0">
                <a:solidFill>
                  <a:srgbClr val="909497"/>
                </a:solidFill>
              </a:rPr>
              <a:t>	Source</a:t>
            </a:r>
            <a:r>
              <a:rPr lang="en-US" sz="700" dirty="0">
                <a:solidFill>
                  <a:srgbClr val="909497"/>
                </a:solidFill>
              </a:rPr>
              <a:t>: Performance comparison using best publications of </a:t>
            </a:r>
            <a:r>
              <a:rPr lang="en-US" sz="700" dirty="0" err="1">
                <a:solidFill>
                  <a:srgbClr val="909497"/>
                </a:solidFill>
              </a:rPr>
              <a:t>SPECfp</a:t>
            </a:r>
            <a:r>
              <a:rPr lang="en-US" sz="700" dirty="0">
                <a:solidFill>
                  <a:srgbClr val="909497"/>
                </a:solidFill>
              </a:rPr>
              <a:t>*_rate_base2006 benchmark available as of </a:t>
            </a:r>
            <a:r>
              <a:rPr lang="en-US" sz="700" dirty="0" smtClean="0">
                <a:solidFill>
                  <a:srgbClr val="909497"/>
                </a:solidFill>
              </a:rPr>
              <a:t> March 6, </a:t>
            </a:r>
            <a:r>
              <a:rPr lang="en-US" sz="700" dirty="0">
                <a:solidFill>
                  <a:srgbClr val="909497"/>
                </a:solidFill>
              </a:rPr>
              <a:t>2012. Score of 271 published on </a:t>
            </a:r>
            <a:r>
              <a:rPr lang="en-US" sz="700" dirty="0" smtClean="0">
                <a:solidFill>
                  <a:srgbClr val="909497"/>
                </a:solidFill>
              </a:rPr>
              <a:t>prior-generation </a:t>
            </a:r>
            <a:r>
              <a:rPr lang="en-US" sz="700" dirty="0">
                <a:solidFill>
                  <a:srgbClr val="909497"/>
                </a:solidFill>
              </a:rPr>
              <a:t>2S </a:t>
            </a:r>
            <a:r>
              <a:rPr lang="en-US" sz="700" dirty="0" smtClean="0">
                <a:solidFill>
                  <a:srgbClr val="909497"/>
                </a:solidFill>
              </a:rPr>
              <a:t>Intel Xeon </a:t>
            </a:r>
            <a:r>
              <a:rPr lang="en-US" sz="700" dirty="0">
                <a:solidFill>
                  <a:srgbClr val="909497"/>
                </a:solidFill>
              </a:rPr>
              <a:t>processor </a:t>
            </a:r>
            <a:r>
              <a:rPr lang="en-US" sz="700" dirty="0" smtClean="0">
                <a:solidFill>
                  <a:srgbClr val="909497"/>
                </a:solidFill>
              </a:rPr>
              <a:t>X5690–based </a:t>
            </a:r>
            <a:r>
              <a:rPr lang="en-US" sz="700" dirty="0">
                <a:solidFill>
                  <a:srgbClr val="909497"/>
                </a:solidFill>
              </a:rPr>
              <a:t>platform. Score of 488 published on new 2S </a:t>
            </a:r>
            <a:r>
              <a:rPr lang="en-US" sz="700" dirty="0" smtClean="0">
                <a:solidFill>
                  <a:srgbClr val="909497"/>
                </a:solidFill>
              </a:rPr>
              <a:t>Intel Xeon </a:t>
            </a:r>
            <a:r>
              <a:rPr lang="en-US" sz="700" dirty="0">
                <a:solidFill>
                  <a:srgbClr val="909497"/>
                </a:solidFill>
              </a:rPr>
              <a:t>processor </a:t>
            </a:r>
            <a:r>
              <a:rPr lang="en-US" sz="700" dirty="0" smtClean="0">
                <a:solidFill>
                  <a:srgbClr val="909497"/>
                </a:solidFill>
              </a:rPr>
              <a:t>E5-2690–based </a:t>
            </a:r>
            <a:r>
              <a:rPr lang="en-US" sz="700" dirty="0">
                <a:solidFill>
                  <a:srgbClr val="909497"/>
                </a:solidFill>
              </a:rPr>
              <a:t>platform. For additional details, please visit </a:t>
            </a:r>
            <a:r>
              <a:rPr lang="en-US" sz="700" dirty="0" smtClean="0">
                <a:solidFill>
                  <a:srgbClr val="909497"/>
                </a:solidFill>
                <a:hlinkClick r:id="rId4"/>
              </a:rPr>
              <a:t>spec.org</a:t>
            </a:r>
            <a:r>
              <a:rPr lang="en-US" sz="700" dirty="0" smtClean="0">
                <a:solidFill>
                  <a:srgbClr val="909497"/>
                </a:solidFill>
              </a:rPr>
              <a:t>. </a:t>
            </a:r>
            <a:endParaRPr lang="en-US" sz="700" dirty="0">
              <a:solidFill>
                <a:srgbClr val="909497"/>
              </a:solidFill>
            </a:endParaRPr>
          </a:p>
          <a:p>
            <a:pPr marL="114300" indent="-114300"/>
            <a:r>
              <a:rPr lang="en-US" sz="700" dirty="0" smtClean="0">
                <a:solidFill>
                  <a:srgbClr val="909497"/>
                </a:solidFill>
              </a:rPr>
              <a:t>5	Intel </a:t>
            </a:r>
            <a:r>
              <a:rPr lang="en-US" sz="700" dirty="0">
                <a:solidFill>
                  <a:srgbClr val="909497"/>
                </a:solidFill>
              </a:rPr>
              <a:t>measurements of average time for an I/O device read to local system memory under idle conditions. </a:t>
            </a:r>
            <a:r>
              <a:rPr lang="en-US" sz="700" dirty="0" smtClean="0">
                <a:solidFill>
                  <a:srgbClr val="909497"/>
                </a:solidFill>
              </a:rPr>
              <a:t>Improvement </a:t>
            </a:r>
            <a:r>
              <a:rPr lang="en-US" sz="700" dirty="0">
                <a:solidFill>
                  <a:srgbClr val="909497"/>
                </a:solidFill>
              </a:rPr>
              <a:t>compares </a:t>
            </a:r>
            <a:r>
              <a:rPr lang="en-US" sz="700" dirty="0" smtClean="0">
                <a:solidFill>
                  <a:srgbClr val="909497"/>
                </a:solidFill>
              </a:rPr>
              <a:t>Intel Xeon </a:t>
            </a:r>
            <a:r>
              <a:rPr lang="en-US" sz="700" dirty="0">
                <a:solidFill>
                  <a:srgbClr val="909497"/>
                </a:solidFill>
              </a:rPr>
              <a:t>processor E5-2600 family vs. Intel Xeon processor 5600 </a:t>
            </a:r>
            <a:r>
              <a:rPr lang="en-US" sz="700" dirty="0" smtClean="0">
                <a:solidFill>
                  <a:srgbClr val="909497"/>
                </a:solidFill>
              </a:rPr>
              <a:t>series.</a:t>
            </a:r>
            <a:endParaRPr lang="en-US" sz="700" dirty="0">
              <a:solidFill>
                <a:srgbClr val="909497"/>
              </a:solidFill>
            </a:endParaRPr>
          </a:p>
          <a:p>
            <a:pPr marL="114300" indent="-114300"/>
            <a:r>
              <a:rPr lang="en-US" sz="700" dirty="0" smtClean="0">
                <a:solidFill>
                  <a:srgbClr val="909497"/>
                </a:solidFill>
              </a:rPr>
              <a:t>6	Performance </a:t>
            </a:r>
            <a:r>
              <a:rPr lang="en-US" sz="700" dirty="0">
                <a:solidFill>
                  <a:srgbClr val="909497"/>
                </a:solidFill>
              </a:rPr>
              <a:t>comparison using </a:t>
            </a:r>
            <a:r>
              <a:rPr lang="en-US" sz="700" dirty="0" err="1">
                <a:solidFill>
                  <a:srgbClr val="909497"/>
                </a:solidFill>
              </a:rPr>
              <a:t>Linpack</a:t>
            </a:r>
            <a:r>
              <a:rPr lang="en-US" sz="700" dirty="0">
                <a:solidFill>
                  <a:srgbClr val="909497"/>
                </a:solidFill>
              </a:rPr>
              <a:t> benchmark. See backup for configuration details. For more legal information on performance </a:t>
            </a:r>
            <a:r>
              <a:rPr lang="en-US" sz="700" dirty="0" smtClean="0">
                <a:solidFill>
                  <a:srgbClr val="909497"/>
                </a:solidFill>
              </a:rPr>
              <a:t>forecasts, </a:t>
            </a:r>
            <a:r>
              <a:rPr lang="en-US" sz="700" dirty="0">
                <a:solidFill>
                  <a:srgbClr val="909497"/>
                </a:solidFill>
              </a:rPr>
              <a:t>go to </a:t>
            </a:r>
            <a:r>
              <a:rPr lang="en-US" sz="700" dirty="0" smtClean="0">
                <a:solidFill>
                  <a:srgbClr val="909497"/>
                </a:solidFill>
                <a:hlinkClick r:id="rId5"/>
              </a:rPr>
              <a:t>intel.com/performance</a:t>
            </a:r>
            <a:r>
              <a:rPr lang="en-US" sz="700" dirty="0" smtClean="0">
                <a:solidFill>
                  <a:srgbClr val="909497"/>
                </a:solidFill>
              </a:rPr>
              <a:t>. </a:t>
            </a:r>
            <a:endParaRPr lang="en-US" sz="700" dirty="0">
              <a:solidFill>
                <a:srgbClr val="909497"/>
              </a:solidFill>
            </a:endParaRPr>
          </a:p>
        </p:txBody>
      </p:sp>
    </p:spTree>
    <p:extLst>
      <p:ext uri="{BB962C8B-B14F-4D97-AF65-F5344CB8AC3E}">
        <p14:creationId xmlns:p14="http://schemas.microsoft.com/office/powerpoint/2010/main" xmlns="" val="1304196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962" y="304700"/>
            <a:ext cx="6427838" cy="1022965"/>
          </a:xfrm>
        </p:spPr>
        <p:txBody>
          <a:bodyPr>
            <a:normAutofit fontScale="90000"/>
          </a:bodyPr>
          <a:lstStyle/>
          <a:p>
            <a:r>
              <a:rPr lang="en-US" dirty="0" smtClean="0"/>
              <a:t>Next-Generation </a:t>
            </a:r>
            <a:r>
              <a:rPr lang="en-US" dirty="0"/>
              <a:t>Data </a:t>
            </a:r>
            <a:r>
              <a:rPr lang="en-US" dirty="0" smtClean="0"/>
              <a:t>Center</a:t>
            </a:r>
            <a:br>
              <a:rPr lang="en-US" dirty="0" smtClean="0"/>
            </a:br>
            <a:r>
              <a:rPr lang="en-US" sz="2900" dirty="0">
                <a:solidFill>
                  <a:schemeClr val="tx1"/>
                </a:solidFill>
              </a:rPr>
              <a:t>Unified Networking</a:t>
            </a:r>
            <a:r>
              <a:rPr lang="en-US" dirty="0"/>
              <a:t/>
            </a:r>
            <a:br>
              <a:rPr lang="en-US" dirty="0"/>
            </a:br>
            <a:endParaRPr lang="en-US" dirty="0"/>
          </a:p>
        </p:txBody>
      </p:sp>
      <p:sp>
        <p:nvSpPr>
          <p:cNvPr id="3" name="Content Placeholder 2"/>
          <p:cNvSpPr>
            <a:spLocks noGrp="1"/>
          </p:cNvSpPr>
          <p:nvPr>
            <p:ph idx="1"/>
          </p:nvPr>
        </p:nvSpPr>
        <p:spPr>
          <a:xfrm>
            <a:off x="353962" y="1327665"/>
            <a:ext cx="8436076" cy="501135"/>
          </a:xfrm>
        </p:spPr>
        <p:txBody>
          <a:bodyPr/>
          <a:lstStyle/>
          <a:p>
            <a:r>
              <a:rPr lang="en-US" dirty="0"/>
              <a:t>Simplified network </a:t>
            </a:r>
            <a:r>
              <a:rPr lang="en-US" dirty="0" smtClean="0"/>
              <a:t>infrastructure</a:t>
            </a:r>
            <a:endParaRPr lang="en-US" dirty="0"/>
          </a:p>
        </p:txBody>
      </p:sp>
      <p:sp>
        <p:nvSpPr>
          <p:cNvPr id="4" name="Slide Number Placeholder 3"/>
          <p:cNvSpPr>
            <a:spLocks noGrp="1"/>
          </p:cNvSpPr>
          <p:nvPr>
            <p:ph type="sldNum" sz="quarter" idx="12"/>
          </p:nvPr>
        </p:nvSpPr>
        <p:spPr/>
        <p:txBody>
          <a:bodyPr/>
          <a:lstStyle/>
          <a:p>
            <a:r>
              <a:rPr lang="en-US" dirty="0" smtClean="0"/>
              <a:t>7</a:t>
            </a:r>
            <a:endParaRPr lang="en-US" dirty="0"/>
          </a:p>
        </p:txBody>
      </p:sp>
      <p:sp>
        <p:nvSpPr>
          <p:cNvPr id="5" name="Rectangle 4"/>
          <p:cNvSpPr/>
          <p:nvPr/>
        </p:nvSpPr>
        <p:spPr bwMode="auto">
          <a:xfrm>
            <a:off x="466725" y="1952625"/>
            <a:ext cx="3886200" cy="457200"/>
          </a:xfrm>
          <a:prstGeom prst="rect">
            <a:avLst/>
          </a:prstGeom>
          <a:solidFill>
            <a:srgbClr val="909497"/>
          </a:soli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endParaRPr>
          </a:p>
        </p:txBody>
      </p:sp>
      <p:sp>
        <p:nvSpPr>
          <p:cNvPr id="7" name="TextBox 6"/>
          <p:cNvSpPr txBox="1"/>
          <p:nvPr/>
        </p:nvSpPr>
        <p:spPr>
          <a:xfrm>
            <a:off x="533400" y="2027337"/>
            <a:ext cx="3819525" cy="307777"/>
          </a:xfrm>
          <a:prstGeom prst="rect">
            <a:avLst/>
          </a:prstGeom>
          <a:noFill/>
        </p:spPr>
        <p:txBody>
          <a:bodyPr wrap="square" rtlCol="0" anchor="ctr">
            <a:spAutoFit/>
          </a:bodyPr>
          <a:lstStyle/>
          <a:p>
            <a:r>
              <a:rPr lang="en-US" sz="1400" b="1" dirty="0" smtClean="0">
                <a:solidFill>
                  <a:schemeClr val="bg1"/>
                </a:solidFill>
              </a:rPr>
              <a:t>Consolidate</a:t>
            </a:r>
            <a:r>
              <a:rPr lang="en-US" sz="1400" b="1" baseline="30000" dirty="0" smtClean="0">
                <a:solidFill>
                  <a:schemeClr val="bg1"/>
                </a:solidFill>
              </a:rPr>
              <a:t>7</a:t>
            </a:r>
            <a:r>
              <a:rPr lang="en-US" sz="1400" b="1" dirty="0" smtClean="0">
                <a:solidFill>
                  <a:schemeClr val="bg1"/>
                </a:solidFill>
              </a:rPr>
              <a:t> </a:t>
            </a:r>
            <a:r>
              <a:rPr lang="en-US" sz="1400" dirty="0">
                <a:solidFill>
                  <a:schemeClr val="bg1"/>
                </a:solidFill>
              </a:rPr>
              <a:t>multiple </a:t>
            </a:r>
            <a:r>
              <a:rPr lang="en-US" sz="1400" dirty="0" smtClean="0">
                <a:solidFill>
                  <a:schemeClr val="bg1"/>
                </a:solidFill>
              </a:rPr>
              <a:t>connections</a:t>
            </a:r>
            <a:endParaRPr lang="en-US" sz="1400" dirty="0">
              <a:solidFill>
                <a:schemeClr val="bg1"/>
              </a:solidFill>
            </a:endParaRPr>
          </a:p>
        </p:txBody>
      </p:sp>
      <p:sp>
        <p:nvSpPr>
          <p:cNvPr id="10" name="Rectangle 9"/>
          <p:cNvSpPr/>
          <p:nvPr/>
        </p:nvSpPr>
        <p:spPr bwMode="auto">
          <a:xfrm>
            <a:off x="4876800" y="1952625"/>
            <a:ext cx="3886200" cy="457200"/>
          </a:xfrm>
          <a:prstGeom prst="rect">
            <a:avLst/>
          </a:prstGeom>
          <a:solidFill>
            <a:srgbClr val="909497"/>
          </a:soli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endParaRPr>
          </a:p>
        </p:txBody>
      </p:sp>
      <p:sp>
        <p:nvSpPr>
          <p:cNvPr id="11" name="TextBox 10"/>
          <p:cNvSpPr txBox="1"/>
          <p:nvPr/>
        </p:nvSpPr>
        <p:spPr>
          <a:xfrm>
            <a:off x="4943475" y="2027337"/>
            <a:ext cx="3819525" cy="307777"/>
          </a:xfrm>
          <a:prstGeom prst="rect">
            <a:avLst/>
          </a:prstGeom>
          <a:noFill/>
        </p:spPr>
        <p:txBody>
          <a:bodyPr wrap="square" rtlCol="0" anchor="ctr">
            <a:spAutoFit/>
          </a:bodyPr>
          <a:lstStyle/>
          <a:p>
            <a:r>
              <a:rPr lang="en-US" sz="1400" b="1" dirty="0" smtClean="0">
                <a:solidFill>
                  <a:schemeClr val="bg1"/>
                </a:solidFill>
              </a:rPr>
              <a:t>Unify </a:t>
            </a:r>
            <a:r>
              <a:rPr lang="en-US" sz="1400" dirty="0" smtClean="0">
                <a:solidFill>
                  <a:schemeClr val="bg1"/>
                </a:solidFill>
              </a:rPr>
              <a:t>network and storage traffic</a:t>
            </a:r>
            <a:r>
              <a:rPr lang="en-US" sz="1400" baseline="30000" dirty="0" smtClean="0">
                <a:solidFill>
                  <a:schemeClr val="bg1"/>
                </a:solidFill>
              </a:rPr>
              <a:t>8</a:t>
            </a:r>
            <a:endParaRPr lang="en-US" sz="1400" baseline="30000" dirty="0">
              <a:solidFill>
                <a:schemeClr val="bg1"/>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57200" y="2514762"/>
            <a:ext cx="3886200" cy="2894949"/>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876800" y="2744755"/>
            <a:ext cx="3886200" cy="2317263"/>
          </a:xfrm>
          <a:prstGeom prst="rect">
            <a:avLst/>
          </a:prstGeom>
        </p:spPr>
      </p:pic>
      <p:cxnSp>
        <p:nvCxnSpPr>
          <p:cNvPr id="15" name="Straight Connector 14"/>
          <p:cNvCxnSpPr/>
          <p:nvPr/>
        </p:nvCxnSpPr>
        <p:spPr>
          <a:xfrm>
            <a:off x="4614863" y="1952625"/>
            <a:ext cx="0" cy="3457249"/>
          </a:xfrm>
          <a:prstGeom prst="line">
            <a:avLst/>
          </a:prstGeom>
          <a:ln w="12700">
            <a:solidFill>
              <a:srgbClr val="909497"/>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53962" y="5604302"/>
            <a:ext cx="8305800" cy="415498"/>
          </a:xfrm>
          <a:prstGeom prst="rect">
            <a:avLst/>
          </a:prstGeom>
          <a:noFill/>
        </p:spPr>
        <p:txBody>
          <a:bodyPr wrap="square" rtlCol="0">
            <a:spAutoFit/>
          </a:bodyPr>
          <a:lstStyle/>
          <a:p>
            <a:pPr marL="114300" indent="-114300">
              <a:spcBef>
                <a:spcPts val="0"/>
              </a:spcBef>
              <a:buClr>
                <a:schemeClr val="bg1"/>
              </a:buClr>
              <a:buSzPct val="90000"/>
            </a:pPr>
            <a:r>
              <a:rPr lang="en-US" sz="700" dirty="0" smtClean="0">
                <a:solidFill>
                  <a:srgbClr val="909497"/>
                </a:solidFill>
              </a:rPr>
              <a:t>7	Ethernet </a:t>
            </a:r>
            <a:r>
              <a:rPr lang="en-US" sz="700" dirty="0">
                <a:solidFill>
                  <a:srgbClr val="909497"/>
                </a:solidFill>
              </a:rPr>
              <a:t>consolidation source: </a:t>
            </a:r>
            <a:r>
              <a:rPr lang="en-US" sz="700" dirty="0" smtClean="0">
                <a:solidFill>
                  <a:srgbClr val="909497"/>
                </a:solidFill>
              </a:rPr>
              <a:t>Intel </a:t>
            </a:r>
            <a:r>
              <a:rPr lang="en-US" sz="700" dirty="0">
                <a:solidFill>
                  <a:srgbClr val="909497"/>
                </a:solidFill>
              </a:rPr>
              <a:t>10 </a:t>
            </a:r>
            <a:r>
              <a:rPr lang="en-US" sz="700" dirty="0" err="1">
                <a:solidFill>
                  <a:srgbClr val="909497"/>
                </a:solidFill>
              </a:rPr>
              <a:t>GbE</a:t>
            </a:r>
            <a:r>
              <a:rPr lang="en-US" sz="700" dirty="0">
                <a:solidFill>
                  <a:srgbClr val="909497"/>
                </a:solidFill>
              </a:rPr>
              <a:t> ROI Calculator. This ROI calculator is a cost comparison for a highly virtualized solution, using multiple </a:t>
            </a:r>
            <a:r>
              <a:rPr lang="en-US" sz="700" dirty="0" smtClean="0">
                <a:solidFill>
                  <a:srgbClr val="909497"/>
                </a:solidFill>
              </a:rPr>
              <a:t>1 </a:t>
            </a:r>
            <a:r>
              <a:rPr lang="en-US" sz="700" dirty="0" err="1" smtClean="0">
                <a:solidFill>
                  <a:srgbClr val="909497"/>
                </a:solidFill>
              </a:rPr>
              <a:t>GbE</a:t>
            </a:r>
            <a:r>
              <a:rPr lang="en-US" sz="700" dirty="0" smtClean="0">
                <a:solidFill>
                  <a:srgbClr val="909497"/>
                </a:solidFill>
              </a:rPr>
              <a:t> connections, </a:t>
            </a:r>
            <a:r>
              <a:rPr lang="en-US" sz="700" dirty="0">
                <a:solidFill>
                  <a:srgbClr val="909497"/>
                </a:solidFill>
              </a:rPr>
              <a:t>versus a </a:t>
            </a:r>
            <a:r>
              <a:rPr lang="en-US" sz="700" dirty="0" smtClean="0">
                <a:solidFill>
                  <a:srgbClr val="909497"/>
                </a:solidFill>
              </a:rPr>
              <a:t>dual-port </a:t>
            </a:r>
            <a:r>
              <a:rPr lang="en-US" sz="700" dirty="0">
                <a:solidFill>
                  <a:srgbClr val="909497"/>
                </a:solidFill>
              </a:rPr>
              <a:t>10 </a:t>
            </a:r>
            <a:r>
              <a:rPr lang="en-US" sz="700" dirty="0" err="1">
                <a:solidFill>
                  <a:srgbClr val="909497"/>
                </a:solidFill>
              </a:rPr>
              <a:t>GbE</a:t>
            </a:r>
            <a:r>
              <a:rPr lang="en-US" sz="700" dirty="0">
                <a:solidFill>
                  <a:srgbClr val="909497"/>
                </a:solidFill>
              </a:rPr>
              <a:t> </a:t>
            </a:r>
            <a:r>
              <a:rPr lang="en-US" sz="700" dirty="0" smtClean="0">
                <a:solidFill>
                  <a:srgbClr val="909497"/>
                </a:solidFill>
              </a:rPr>
              <a:t>implementation: </a:t>
            </a:r>
            <a:r>
              <a:rPr lang="en-US" sz="700" dirty="0" smtClean="0">
                <a:solidFill>
                  <a:srgbClr val="909497"/>
                </a:solidFill>
                <a:hlinkClick r:id="rId5"/>
              </a:rPr>
              <a:t>event-management-online.de/LAD/calculator.aspx</a:t>
            </a:r>
            <a:endParaRPr lang="en-US" sz="700" dirty="0">
              <a:solidFill>
                <a:srgbClr val="909497"/>
              </a:solidFill>
            </a:endParaRPr>
          </a:p>
          <a:p>
            <a:pPr marL="114300" indent="-114300">
              <a:spcBef>
                <a:spcPts val="0"/>
              </a:spcBef>
              <a:buClr>
                <a:schemeClr val="bg1"/>
              </a:buClr>
              <a:buSzPct val="90000"/>
            </a:pPr>
            <a:r>
              <a:rPr lang="en-US" sz="700" dirty="0" smtClean="0">
                <a:solidFill>
                  <a:srgbClr val="909497"/>
                </a:solidFill>
              </a:rPr>
              <a:t>8	Up </a:t>
            </a:r>
            <a:r>
              <a:rPr lang="en-US" sz="700" dirty="0">
                <a:solidFill>
                  <a:srgbClr val="909497"/>
                </a:solidFill>
              </a:rPr>
              <a:t>to 2.3x I/O performance is 1S WSM vs. 1S SNB data for L2 forwarding test using 8x10 </a:t>
            </a:r>
            <a:r>
              <a:rPr lang="en-US" sz="700" dirty="0" err="1">
                <a:solidFill>
                  <a:srgbClr val="909497"/>
                </a:solidFill>
              </a:rPr>
              <a:t>GbE</a:t>
            </a:r>
            <a:r>
              <a:rPr lang="en-US" sz="700" dirty="0">
                <a:solidFill>
                  <a:srgbClr val="909497"/>
                </a:solidFill>
              </a:rPr>
              <a:t> ports.</a:t>
            </a:r>
          </a:p>
        </p:txBody>
      </p:sp>
    </p:spTree>
    <p:extLst>
      <p:ext uri="{BB962C8B-B14F-4D97-AF65-F5344CB8AC3E}">
        <p14:creationId xmlns:p14="http://schemas.microsoft.com/office/powerpoint/2010/main" xmlns="" val="10111178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Next-Generation </a:t>
            </a:r>
            <a:r>
              <a:rPr lang="en-US" dirty="0"/>
              <a:t>Data Center</a:t>
            </a:r>
            <a:br>
              <a:rPr lang="en-US" dirty="0"/>
            </a:br>
            <a:r>
              <a:rPr lang="en-US" sz="2600" dirty="0" smtClean="0">
                <a:solidFill>
                  <a:schemeClr val="tx1"/>
                </a:solidFill>
              </a:rPr>
              <a:t>Optimized Storage</a:t>
            </a:r>
            <a:endParaRPr lang="en-US" sz="2600" dirty="0">
              <a:solidFill>
                <a:schemeClr val="tx1"/>
              </a:solidFill>
            </a:endParaRPr>
          </a:p>
        </p:txBody>
      </p:sp>
      <p:sp>
        <p:nvSpPr>
          <p:cNvPr id="3" name="Content Placeholder 2"/>
          <p:cNvSpPr>
            <a:spLocks noGrp="1"/>
          </p:cNvSpPr>
          <p:nvPr>
            <p:ph idx="1"/>
          </p:nvPr>
        </p:nvSpPr>
        <p:spPr>
          <a:xfrm>
            <a:off x="353962" y="1327665"/>
            <a:ext cx="8436076" cy="501135"/>
          </a:xfrm>
        </p:spPr>
        <p:txBody>
          <a:bodyPr/>
          <a:lstStyle/>
          <a:p>
            <a:r>
              <a:rPr lang="en-US" dirty="0" smtClean="0"/>
              <a:t>Scale out</a:t>
            </a:r>
            <a:r>
              <a:rPr lang="en-US" dirty="0"/>
              <a:t>, optimize capacity, and balance </a:t>
            </a:r>
            <a:r>
              <a:rPr lang="en-US" dirty="0" smtClean="0"/>
              <a:t>storage</a:t>
            </a:r>
            <a:endParaRPr lang="en-US" dirty="0"/>
          </a:p>
        </p:txBody>
      </p:sp>
      <p:sp>
        <p:nvSpPr>
          <p:cNvPr id="4" name="Slide Number Placeholder 3"/>
          <p:cNvSpPr>
            <a:spLocks noGrp="1"/>
          </p:cNvSpPr>
          <p:nvPr>
            <p:ph type="sldNum" sz="quarter" idx="12"/>
          </p:nvPr>
        </p:nvSpPr>
        <p:spPr>
          <a:xfrm>
            <a:off x="353962" y="6400800"/>
            <a:ext cx="425768" cy="190500"/>
          </a:xfrm>
        </p:spPr>
        <p:txBody>
          <a:bodyPr/>
          <a:lstStyle/>
          <a:p>
            <a:r>
              <a:rPr lang="en-US" dirty="0" smtClean="0"/>
              <a:t>8</a:t>
            </a:r>
            <a:endParaRPr lang="en-US" dirty="0"/>
          </a:p>
        </p:txBody>
      </p:sp>
      <p:sp>
        <p:nvSpPr>
          <p:cNvPr id="6" name="AutoShape 38"/>
          <p:cNvSpPr>
            <a:spLocks noChangeArrowheads="1"/>
          </p:cNvSpPr>
          <p:nvPr/>
        </p:nvSpPr>
        <p:spPr bwMode="auto">
          <a:xfrm>
            <a:off x="457200" y="2066925"/>
            <a:ext cx="5105400" cy="2505075"/>
          </a:xfrm>
          <a:prstGeom prst="roundRect">
            <a:avLst>
              <a:gd name="adj" fmla="val 283"/>
            </a:avLst>
          </a:prstGeom>
          <a:gradFill flip="none" rotWithShape="1">
            <a:gsLst>
              <a:gs pos="0">
                <a:srgbClr val="0071C5"/>
              </a:gs>
              <a:gs pos="50000">
                <a:schemeClr val="accent2">
                  <a:shade val="67500"/>
                  <a:satMod val="115000"/>
                </a:schemeClr>
              </a:gs>
              <a:gs pos="100000">
                <a:srgbClr val="00AEEF"/>
              </a:gs>
            </a:gsLst>
            <a:lin ang="10800000" scaled="1"/>
            <a:tileRect/>
          </a:gradFill>
          <a:ln>
            <a:noFill/>
            <a:headEnd/>
            <a:tailEnd/>
          </a:ln>
          <a:effectLst/>
        </p:spPr>
        <p:style>
          <a:lnRef idx="3">
            <a:schemeClr val="lt1"/>
          </a:lnRef>
          <a:fillRef idx="1">
            <a:schemeClr val="accent2"/>
          </a:fillRef>
          <a:effectRef idx="1">
            <a:schemeClr val="accent2"/>
          </a:effectRef>
          <a:fontRef idx="minor">
            <a:schemeClr val="lt1"/>
          </a:fontRef>
        </p:style>
        <p:txBody>
          <a:bodyPr wrap="none" anchor="ctr"/>
          <a:lstStyle/>
          <a:p>
            <a:pPr algn="ctr" eaLnBrk="0" hangingPunct="0">
              <a:lnSpc>
                <a:spcPct val="80000"/>
              </a:lnSpc>
              <a:spcBef>
                <a:spcPct val="50000"/>
              </a:spcBef>
            </a:pPr>
            <a:endParaRPr lang="en-US" sz="2000" b="1" baseline="30000" dirty="0">
              <a:solidFill>
                <a:srgbClr val="FFFFFF"/>
              </a:solidFill>
            </a:endParaRPr>
          </a:p>
        </p:txBody>
      </p:sp>
      <p:sp>
        <p:nvSpPr>
          <p:cNvPr id="7" name="Rectangle 6"/>
          <p:cNvSpPr/>
          <p:nvPr/>
        </p:nvSpPr>
        <p:spPr>
          <a:xfrm>
            <a:off x="665669" y="2317650"/>
            <a:ext cx="4744531" cy="2003625"/>
          </a:xfrm>
          <a:prstGeom prst="rect">
            <a:avLst/>
          </a:prstGeom>
        </p:spPr>
        <p:txBody>
          <a:bodyPr wrap="square" lIns="64008" tIns="32004" rIns="64008" bIns="32004" anchor="ctr">
            <a:spAutoFit/>
          </a:bodyPr>
          <a:lstStyle/>
          <a:p>
            <a:r>
              <a:rPr lang="en-US" dirty="0">
                <a:solidFill>
                  <a:schemeClr val="bg1"/>
                </a:solidFill>
              </a:rPr>
              <a:t>Fully capable storage </a:t>
            </a:r>
            <a:r>
              <a:rPr lang="en-US" dirty="0" smtClean="0">
                <a:solidFill>
                  <a:schemeClr val="bg1"/>
                </a:solidFill>
              </a:rPr>
              <a:t>server</a:t>
            </a:r>
          </a:p>
          <a:p>
            <a:endParaRPr lang="en-US" dirty="0">
              <a:solidFill>
                <a:schemeClr val="bg1"/>
              </a:solidFill>
            </a:endParaRPr>
          </a:p>
          <a:p>
            <a:r>
              <a:rPr lang="en-US" dirty="0">
                <a:solidFill>
                  <a:schemeClr val="bg1"/>
                </a:solidFill>
              </a:rPr>
              <a:t>Massive scalability</a:t>
            </a:r>
          </a:p>
          <a:p>
            <a:endParaRPr lang="en-US" dirty="0" smtClean="0">
              <a:solidFill>
                <a:schemeClr val="bg1"/>
              </a:solidFill>
            </a:endParaRPr>
          </a:p>
          <a:p>
            <a:r>
              <a:rPr lang="en-US" dirty="0" smtClean="0">
                <a:solidFill>
                  <a:schemeClr val="bg1"/>
                </a:solidFill>
              </a:rPr>
              <a:t>Open </a:t>
            </a:r>
            <a:r>
              <a:rPr lang="en-US" dirty="0">
                <a:solidFill>
                  <a:schemeClr val="bg1"/>
                </a:solidFill>
              </a:rPr>
              <a:t>standards and interoperability</a:t>
            </a:r>
          </a:p>
          <a:p>
            <a:endParaRPr lang="en-US" dirty="0" smtClean="0">
              <a:solidFill>
                <a:schemeClr val="bg1"/>
              </a:solidFill>
            </a:endParaRPr>
          </a:p>
          <a:p>
            <a:r>
              <a:rPr lang="en-US" dirty="0" smtClean="0">
                <a:solidFill>
                  <a:schemeClr val="bg1"/>
                </a:solidFill>
              </a:rPr>
              <a:t>Enabled </a:t>
            </a:r>
            <a:r>
              <a:rPr lang="en-US" dirty="0">
                <a:solidFill>
                  <a:schemeClr val="bg1"/>
                </a:solidFill>
              </a:rPr>
              <a:t>for intelligent storage solutions</a:t>
            </a:r>
          </a:p>
        </p:txBody>
      </p:sp>
      <p:cxnSp>
        <p:nvCxnSpPr>
          <p:cNvPr id="10" name="Straight Connector 9"/>
          <p:cNvCxnSpPr/>
          <p:nvPr/>
        </p:nvCxnSpPr>
        <p:spPr>
          <a:xfrm>
            <a:off x="723900" y="3327074"/>
            <a:ext cx="4572000" cy="3828"/>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723900" y="2767013"/>
            <a:ext cx="4572000"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723900" y="3889983"/>
            <a:ext cx="4572000" cy="3828"/>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019800" y="2057401"/>
            <a:ext cx="2529434" cy="3228973"/>
          </a:xfrm>
          <a:prstGeom prst="rect">
            <a:avLst/>
          </a:prstGeom>
        </p:spPr>
      </p:pic>
    </p:spTree>
    <p:extLst>
      <p:ext uri="{BB962C8B-B14F-4D97-AF65-F5344CB8AC3E}">
        <p14:creationId xmlns:p14="http://schemas.microsoft.com/office/powerpoint/2010/main" xmlns="" val="32140439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erver Gold 20110314">
  <a:themeElements>
    <a:clrScheme name="Custom 43">
      <a:dk1>
        <a:srgbClr val="061922"/>
      </a:dk1>
      <a:lt1>
        <a:srgbClr val="FFFFFF"/>
      </a:lt1>
      <a:dk2>
        <a:srgbClr val="484A4C"/>
      </a:dk2>
      <a:lt2>
        <a:srgbClr val="B4BABD"/>
      </a:lt2>
      <a:accent1>
        <a:srgbClr val="0071C5"/>
      </a:accent1>
      <a:accent2>
        <a:srgbClr val="00AEEF"/>
      </a:accent2>
      <a:accent3>
        <a:srgbClr val="004280"/>
      </a:accent3>
      <a:accent4>
        <a:srgbClr val="FFDA00"/>
      </a:accent4>
      <a:accent5>
        <a:srgbClr val="A6CE39"/>
      </a:accent5>
      <a:accent6>
        <a:srgbClr val="FDB813"/>
      </a:accent6>
      <a:hlink>
        <a:srgbClr val="004280"/>
      </a:hlink>
      <a:folHlink>
        <a:srgbClr val="06192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38100" algn="ctr">
          <a:solidFill>
            <a:srgbClr val="111111"/>
          </a:solidFill>
          <a:miter lim="800000"/>
          <a:headEnd type="none" w="sm" len="sm"/>
          <a:tailEnd type="none" w="sm" len="sm"/>
        </a:ln>
      </a:spPr>
      <a:bodyPr lIns="91431" tIns="45716" rIns="91431" bIns="45716" anchor="ctr"/>
      <a:lstStyle>
        <a:defPPr marL="0" indent="0" algn="ctr" fontAlgn="auto">
          <a:lnSpc>
            <a:spcPct val="100000"/>
          </a:lnSpc>
          <a:spcBef>
            <a:spcPts val="0"/>
          </a:spcBef>
          <a:spcAft>
            <a:spcPts val="0"/>
          </a:spcAft>
          <a:buClrTx/>
          <a:defRPr sz="2000" kern="0" dirty="0" smtClean="0">
            <a:solidFill>
              <a:schemeClr val="bg1"/>
            </a:solidFill>
          </a:defRPr>
        </a:defPPr>
      </a:lstStyle>
    </a:sp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LongProp xmlns="" name="Abstract"><![CDATA[THE INTEL XEON® PROCESSOR 5500 SERIES IS HERE!!!  Driving server refresh in a down economy and raising server CPU ASPs – that’s what the Xeon® 5500 is all about.  Staggering performance, energy efficient, and optimized for virtualization.  This deck shows enterprise IT decision makers why refreshing and standardizing on the Intel Xeon® 5500 based serves (launching in March 2009) offer them immediate value today, even in a down economy.  It enables fellow travelers and Intel field sales communicate the IT value proposition of using high performance, energy efficient, and intelligent Intel Xeon® 5500 based servers for infrastructure refresh and virtualization, supported by both business & technical proof points.  It also provides a comprehensive set of the latest performance data on the Intel Xeon® processor 5500 series platform, along with key transition and sell-up messages, for one of our biggest server platform launches ever.]]></LongProp>
</LongProperties>
</file>

<file path=customXml/item2.xml><?xml version="1.0" encoding="utf-8"?>
<p:properties xmlns:p="http://schemas.microsoft.com/office/2006/metadata/properties" xmlns:xsi="http://www.w3.org/2001/XMLSchema-instance">
  <documentManagement>
    <Abstract xmlns="1ba3b578-647c-497e-a6c7-47cbcee8228b">&lt;NDA CONTENT&gt;  This presentation is an NDA summary of the upcoming Xeon processor E5 (Sandy Bridge-EP) with an overview of the features and benefits of the next-generation Sandy Bridge-EP and EN platforms.  It is targeted for BDMs, ETSs, and OEM sales teams and is NOT meant to replace the current Xeon® EP GOLD presentation. </Abstract>
    <Languages xmlns="1ba3b578-647c-497e-a6c7-47cbcee8228b">
      <Value>2</Value>
    </Languages>
    <Codenames xmlns="1ba3b578-647c-497e-a6c7-47cbcee8228b">
      <Value>779</Value>
      <Value>778</Value>
    </Codenames>
    <Platforms xmlns="1ba3b578-647c-497e-a6c7-47cbcee8228b">
      <Value>78</Value>
    </Platforms>
    <Segments xmlns="1ba3b578-647c-497e-a6c7-47cbcee8228b">
      <Value>14</Value>
      <Value>15</Value>
      <Value>16</Value>
    </Segments>
    <ContentOwner xmlns="1ba3b578-647c-497e-a6c7-47cbcee8228b">
      <UserInfo>
        <DisplayName>Fox, Eric C</DisplayName>
        <AccountId>4028</AccountId>
        <AccountType/>
      </UserInfo>
    </ContentOwner>
    <ContentCategories xmlns="1ba3b578-647c-497e-a6c7-47cbcee8228b">
      <Value>46</Value>
    </ContentCategories>
    <TargetedView xmlns="1ba3b578-647c-497e-a6c7-47cbcee8228b">
      <Value>5</Value>
      <Value>3</Value>
      <Value>1</Value>
    </TargetedView>
    <Classification xmlns="1ba3b578-647c-497e-a6c7-47cbcee8228b">
      <Value>2</Value>
    </Classification>
    <EOLDate xmlns="1ba3b578-647c-497e-a6c7-47cbcee8228b">2012-03-11T07:00:00+00:00</EOLDate>
    <Downloads xmlns="9251e8ce-2662-45a2-a3e7-5f8d4c0280d5">302</Downloads>
    <Geography xmlns="1ba3b578-647c-497e-a6c7-47cbcee8228b">
      <Value>All Geographies</Value>
      <Value>APAC</Value>
      <Value>ASMO-LAR</Value>
      <Value>ASMO-NAR</Value>
      <Value>EMEA</Value>
      <Value>IJKK</Value>
      <Value>PRC</Value>
    </Geography>
    <Technologies xmlns="1ba3b578-647c-497e-a6c7-47cbcee8228b">
      <Value>9</Value>
      <Value>28</Value>
      <Value>53</Value>
      <Value>30</Value>
    </Technologies>
    <ProgramsAndInitiatives xmlns="1ba3b578-647c-497e-a6c7-47cbcee8228b">
      <Value>73</Value>
      <Value>71</Value>
      <Value>50</Value>
    </ProgramsAndInitiatives>
    <Audiences xmlns="1ba3b578-647c-497e-a6c7-47cbcee8228b">
      <Value>6</Value>
      <Value>8</Value>
      <Value>22</Value>
      <Value>14</Value>
      <Value>16</Value>
      <Value>1</Value>
    </Audiences>
  </documentManagement>
</p:properties>
</file>

<file path=customXml/item3.xml><?xml version="1.0" encoding="utf-8"?>
<ct:contentTypeSchema xmlns:ct="http://schemas.microsoft.com/office/2006/metadata/contentType" xmlns:ma="http://schemas.microsoft.com/office/2006/metadata/properties/metaAttributes" ct:_="" ma:_="" ma:contentTypeName="General Content" ma:contentTypeID="0x0101007CE7E4AEE4754F8E8495FB8033F8549200221AE5A75260304092EF8B1B1CF87782" ma:contentTypeVersion="9" ma:contentTypeDescription="A general content item." ma:contentTypeScope="" ma:versionID="1f4c6d798ada0c9195b93df5bedb4d1f">
  <xsd:schema xmlns:xsd="http://www.w3.org/2001/XMLSchema" xmlns:p="http://schemas.microsoft.com/office/2006/metadata/properties" xmlns:ns1="http://schemas.microsoft.com/sharepoint/v3" xmlns:ns2="1ba3b578-647c-497e-a6c7-47cbcee8228b" xmlns:ns3="9251e8ce-2662-45a2-a3e7-5f8d4c0280d5" targetNamespace="http://schemas.microsoft.com/office/2006/metadata/properties" ma:root="true" ma:fieldsID="737a12a1c507d5bcf613bc7424e7e273" ns1:_="" ns2:_="" ns3:_="">
    <xsd:import namespace="http://schemas.microsoft.com/sharepoint/v3"/>
    <xsd:import namespace="1ba3b578-647c-497e-a6c7-47cbcee8228b"/>
    <xsd:import namespace="9251e8ce-2662-45a2-a3e7-5f8d4c0280d5"/>
    <xsd:element name="properties">
      <xsd:complexType>
        <xsd:sequence>
          <xsd:element name="documentManagement">
            <xsd:complexType>
              <xsd:all>
                <xsd:element ref="ns2:ContentCategories" minOccurs="0"/>
                <xsd:element ref="ns2:Classification" minOccurs="0"/>
                <xsd:element ref="ns2:Abstract"/>
                <xsd:element ref="ns2:EOLDate"/>
                <xsd:element ref="ns2:Languages" minOccurs="0"/>
                <xsd:element ref="ns2:TargetedView" minOccurs="0"/>
                <xsd:element ref="ns2:Geography" minOccurs="0"/>
                <xsd:element ref="ns2:Audiences" minOccurs="0"/>
                <xsd:element ref="ns2:Codenames" minOccurs="0"/>
                <xsd:element ref="ns2:Platforms" minOccurs="0"/>
                <xsd:element ref="ns2:ProgramsAndInitiatives" minOccurs="0"/>
                <xsd:element ref="ns2:Segments" minOccurs="0"/>
                <xsd:element ref="ns2:Technologies" minOccurs="0"/>
                <xsd:element ref="ns2:ContentOwner"/>
                <xsd:element ref="ns1:AllDocuments"/>
                <xsd:element ref="ns3:Downloads"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AllDocuments" ma:index="22" ma:displayName="All Documents" ma:default="1" ma:internalName="AllDocuments" ma:readOnly="true">
      <xsd:simpleType>
        <xsd:restriction base="dms:Text"/>
      </xsd:simpleType>
    </xsd:element>
  </xsd:schema>
  <xsd:schema xmlns:xsd="http://www.w3.org/2001/XMLSchema" xmlns:dms="http://schemas.microsoft.com/office/2006/documentManagement/types" targetNamespace="1ba3b578-647c-497e-a6c7-47cbcee8228b" elementFormDefault="qualified">
    <xsd:import namespace="http://schemas.microsoft.com/office/2006/documentManagement/types"/>
    <xsd:element name="ContentCategories" ma:index="2" nillable="true" ma:displayName="Document Type" ma:list="{98f33d5e-53f4-4195-97a9-6a77b78fe3ec}" ma:internalName="ContentCategories" ma:showField="Title" ma:requiredMultiChoice="true">
      <xsd:complexType>
        <xsd:complexContent>
          <xsd:extension base="dms:MultiChoiceLookup">
            <xsd:sequence>
              <xsd:element name="Value" type="dms:Lookup" maxOccurs="unbounded" minOccurs="0" nillable="true"/>
            </xsd:sequence>
          </xsd:extension>
        </xsd:complexContent>
      </xsd:complexType>
    </xsd:element>
    <xsd:element name="Classification" ma:index="3" nillable="true" ma:displayName="Classification" ma:list="{7b995d0d-d806-40bd-9555-66d41c3cb553}" ma:internalName="Classification" ma:showField="Title" ma:requiredMultiChoice="true">
      <xsd:complexType>
        <xsd:complexContent>
          <xsd:extension base="dms:MultiChoiceLookup">
            <xsd:sequence>
              <xsd:element name="Value" type="dms:Lookup" maxOccurs="unbounded" minOccurs="0" nillable="true"/>
            </xsd:sequence>
          </xsd:extension>
        </xsd:complexContent>
      </xsd:complexType>
    </xsd:element>
    <xsd:element name="Abstract" ma:index="4" ma:displayName="Abstract" ma:internalName="Abstract">
      <xsd:simpleType>
        <xsd:restriction base="dms:Note"/>
      </xsd:simpleType>
    </xsd:element>
    <xsd:element name="EOLDate" ma:index="5" ma:displayName="EOL Date" ma:format="DateOnly" ma:internalName="EOLDate">
      <xsd:simpleType>
        <xsd:restriction base="dms:DateTime"/>
      </xsd:simpleType>
    </xsd:element>
    <xsd:element name="Languages" ma:index="6" nillable="true" ma:displayName="Languages" ma:list="{ad71293b-2881-4435-815a-6104bbe5385a}" ma:internalName="Languages" ma:showField="Title" ma:requiredMultiChoice="true">
      <xsd:complexType>
        <xsd:complexContent>
          <xsd:extension base="dms:MultiChoiceLookup">
            <xsd:sequence>
              <xsd:element name="Value" type="dms:Lookup" maxOccurs="unbounded" minOccurs="0" nillable="true"/>
            </xsd:sequence>
          </xsd:extension>
        </xsd:complexContent>
      </xsd:complexType>
    </xsd:element>
    <xsd:element name="TargetedView" ma:index="7" nillable="true" ma:displayName="Targeted View" ma:list="{d77459d8-0d3e-4a5a-b96c-95bed2a43929}" ma:internalName="TargetedView" ma:showField="Title" ma:requiredMultiChoice="true">
      <xsd:complexType>
        <xsd:complexContent>
          <xsd:extension base="dms:MultiChoiceLookup">
            <xsd:sequence>
              <xsd:element name="Value" type="dms:Lookup" maxOccurs="unbounded" minOccurs="0" nillable="true"/>
            </xsd:sequence>
          </xsd:extension>
        </xsd:complexContent>
      </xsd:complexType>
    </xsd:element>
    <xsd:element name="Geography" ma:index="8" nillable="true" ma:displayName="Geography" ma:internalName="Geography" ma:requiredMultiChoice="true">
      <xsd:complexType>
        <xsd:complexContent>
          <xsd:extension base="dms:MultiChoice">
            <xsd:sequence>
              <xsd:element name="Value" maxOccurs="unbounded" minOccurs="0" nillable="true">
                <xsd:simpleType>
                  <xsd:restriction base="dms:Choice">
                    <xsd:enumeration value="All Geographies"/>
                    <xsd:enumeration value="APAC"/>
                    <xsd:enumeration value="ASMO-LAR"/>
                    <xsd:enumeration value="ASMO-NAR"/>
                    <xsd:enumeration value="EMEA"/>
                    <xsd:enumeration value="IJKK"/>
                    <xsd:enumeration value="PRC"/>
                  </xsd:restriction>
                </xsd:simpleType>
              </xsd:element>
            </xsd:sequence>
          </xsd:extension>
        </xsd:complexContent>
      </xsd:complexType>
    </xsd:element>
    <xsd:element name="Audiences" ma:index="9" nillable="true" ma:displayName="Audiences" ma:list="{db10efb6-9e91-40ba-a498-37365b4cc101}" ma:internalName="Audiences" ma:showField="Title">
      <xsd:complexType>
        <xsd:complexContent>
          <xsd:extension base="dms:MultiChoiceLookup">
            <xsd:sequence>
              <xsd:element name="Value" type="dms:Lookup" maxOccurs="unbounded" minOccurs="0" nillable="true"/>
            </xsd:sequence>
          </xsd:extension>
        </xsd:complexContent>
      </xsd:complexType>
    </xsd:element>
    <xsd:element name="Codenames" ma:index="10" nillable="true" ma:displayName="Codenames" ma:list="{255521f3-a095-428b-ac7e-15c082bdd271}" ma:internalName="Codenames" ma:showField="Title">
      <xsd:complexType>
        <xsd:complexContent>
          <xsd:extension base="dms:MultiChoiceLookup">
            <xsd:sequence>
              <xsd:element name="Value" type="dms:Lookup" maxOccurs="unbounded" minOccurs="0" nillable="true"/>
            </xsd:sequence>
          </xsd:extension>
        </xsd:complexContent>
      </xsd:complexType>
    </xsd:element>
    <xsd:element name="Platforms" ma:index="11" nillable="true" ma:displayName="Platforms" ma:list="{1a12e7dc-7750-42b8-aafd-a558fe17a451}" ma:internalName="Platforms" ma:showField="Title">
      <xsd:complexType>
        <xsd:complexContent>
          <xsd:extension base="dms:MultiChoiceLookup">
            <xsd:sequence>
              <xsd:element name="Value" type="dms:Lookup" maxOccurs="unbounded" minOccurs="0" nillable="true"/>
            </xsd:sequence>
          </xsd:extension>
        </xsd:complexContent>
      </xsd:complexType>
    </xsd:element>
    <xsd:element name="ProgramsAndInitiatives" ma:index="12" nillable="true" ma:displayName="Programs and Initiatives" ma:list="{3abeacab-d64d-45ae-ac32-82ba465f2bd0}" ma:internalName="ProgramsAndInitiatives" ma:showField="Title">
      <xsd:complexType>
        <xsd:complexContent>
          <xsd:extension base="dms:MultiChoiceLookup">
            <xsd:sequence>
              <xsd:element name="Value" type="dms:Lookup" maxOccurs="unbounded" minOccurs="0" nillable="true"/>
            </xsd:sequence>
          </xsd:extension>
        </xsd:complexContent>
      </xsd:complexType>
    </xsd:element>
    <xsd:element name="Segments" ma:index="13" nillable="true" ma:displayName="Segments" ma:list="{40900142-fc39-45e9-ae58-1a70a615b56b}" ma:internalName="Segments" ma:showField="Title">
      <xsd:complexType>
        <xsd:complexContent>
          <xsd:extension base="dms:MultiChoiceLookup">
            <xsd:sequence>
              <xsd:element name="Value" type="dms:Lookup" maxOccurs="unbounded" minOccurs="0" nillable="true"/>
            </xsd:sequence>
          </xsd:extension>
        </xsd:complexContent>
      </xsd:complexType>
    </xsd:element>
    <xsd:element name="Technologies" ma:index="14" nillable="true" ma:displayName="Technologies" ma:list="{a1214e0d-a3ef-41a1-8725-99d7149bd27d}" ma:internalName="Technologies" ma:showField="Title">
      <xsd:complexType>
        <xsd:complexContent>
          <xsd:extension base="dms:MultiChoiceLookup">
            <xsd:sequence>
              <xsd:element name="Value" type="dms:Lookup" maxOccurs="unbounded" minOccurs="0" nillable="true"/>
            </xsd:sequence>
          </xsd:extension>
        </xsd:complexContent>
      </xsd:complexType>
    </xsd:element>
    <xsd:element name="ContentOwner" ma:index="15" ma:displayName="Content Owner" ma:list="UserInfo" ma:internalName="ContentOwner"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xsd="http://www.w3.org/2001/XMLSchema" xmlns:dms="http://schemas.microsoft.com/office/2006/documentManagement/types" targetNamespace="9251e8ce-2662-45a2-a3e7-5f8d4c0280d5" elementFormDefault="qualified">
    <xsd:import namespace="http://schemas.microsoft.com/office/2006/documentManagement/types"/>
    <xsd:element name="Downloads" ma:index="23" nillable="true" ma:displayName="Downloads" ma:default="0" ma:internalName="Downloads">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1F8548-0529-49D4-8E1B-43E8FD371F27}">
  <ds:schemaRefs>
    <ds:schemaRef ds:uri="http://schemas.microsoft.com/office/2006/metadata/longProperties"/>
    <ds:schemaRef ds:uri=""/>
  </ds:schemaRefs>
</ds:datastoreItem>
</file>

<file path=customXml/itemProps2.xml><?xml version="1.0" encoding="utf-8"?>
<ds:datastoreItem xmlns:ds="http://schemas.openxmlformats.org/officeDocument/2006/customXml" ds:itemID="{D8948083-9B54-43A4-B5DD-851CC068FF90}">
  <ds:schemaRefs>
    <ds:schemaRef ds:uri="http://schemas.microsoft.com/office/2006/metadata/properties"/>
    <ds:schemaRef ds:uri="1ba3b578-647c-497e-a6c7-47cbcee8228b"/>
    <ds:schemaRef ds:uri="9251e8ce-2662-45a2-a3e7-5f8d4c0280d5"/>
  </ds:schemaRefs>
</ds:datastoreItem>
</file>

<file path=customXml/itemProps3.xml><?xml version="1.0" encoding="utf-8"?>
<ds:datastoreItem xmlns:ds="http://schemas.openxmlformats.org/officeDocument/2006/customXml" ds:itemID="{FDE11C83-ED66-468A-8545-1A4579D42F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ba3b578-647c-497e-a6c7-47cbcee8228b"/>
    <ds:schemaRef ds:uri="9251e8ce-2662-45a2-a3e7-5f8d4c0280d5"/>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4.xml><?xml version="1.0" encoding="utf-8"?>
<ds:datastoreItem xmlns:ds="http://schemas.openxmlformats.org/officeDocument/2006/customXml" ds:itemID="{A75CC67C-502F-4EE4-93F6-9256D1CBF1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76201</TotalTime>
  <Words>2855</Words>
  <Application>Microsoft Office PowerPoint</Application>
  <PresentationFormat>On-screen Show (4:3)</PresentationFormat>
  <Paragraphs>252</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Server Gold 20110314</vt:lpstr>
      <vt:lpstr>Intel® Xeon®  Processor E5 Family  The Business Case  </vt:lpstr>
      <vt:lpstr>Presentation Notes</vt:lpstr>
      <vt:lpstr>Legal Disclaimers</vt:lpstr>
      <vt:lpstr>Legal Disclaimers: Performance</vt:lpstr>
      <vt:lpstr>Next-Generation Data Center IT Must Do More with Less </vt:lpstr>
      <vt:lpstr>Next-Generation Data Center  Intel® Xeon® Processor E5 </vt:lpstr>
      <vt:lpstr>Next-Generation Data Center Stepped-Up Server Performance</vt:lpstr>
      <vt:lpstr>Next-Generation Data Center Unified Networking </vt:lpstr>
      <vt:lpstr>Next-Generation Data Center Optimized Storage</vt:lpstr>
      <vt:lpstr>Next-Generation Data Center Faster, Stronger Security</vt:lpstr>
      <vt:lpstr>Next-Generation Data Center Optimized Power</vt:lpstr>
      <vt:lpstr>Next-Generation Data Center Reduced Total Cost of Ownership </vt:lpstr>
      <vt:lpstr>Next-Generation Data Center Reduced Total Cost of Ownership </vt:lpstr>
      <vt:lpstr>Next-Generation Data Center Savings Potential </vt:lpstr>
      <vt:lpstr>Slide 15</vt:lpstr>
    </vt:vector>
  </TitlesOfParts>
  <Company>Silverstein Thomas Rice &amp; Associates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Sandy Bridge NDA GOLD pre-sales presentation rev 2.0</dc:title>
  <dc:creator>Amber P</dc:creator>
  <cp:lastModifiedBy>Herbinson, JenniferX A</cp:lastModifiedBy>
  <cp:revision>2379</cp:revision>
  <cp:lastPrinted>2012-02-09T23:25:10Z</cp:lastPrinted>
  <dcterms:created xsi:type="dcterms:W3CDTF">2008-09-23T22:36:48Z</dcterms:created>
  <dcterms:modified xsi:type="dcterms:W3CDTF">2012-03-09T19:07:06Z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0x0101007CE7E4AEE4754F8E8495FB8033F8549200221AE5A75260304092EF8B1B1CF87782</vt:lpwstr>
  </property>
  <property fmtid="{D5CDD505-2E9C-101B-9397-08002B2CF9AE}" pid="3" name="Order">
    <vt:r8>447500</vt:r8>
  </property>
</Properties>
</file>